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89" r:id="rId3"/>
    <p:sldId id="608" r:id="rId4"/>
    <p:sldId id="609" r:id="rId5"/>
    <p:sldId id="560" r:id="rId6"/>
    <p:sldId id="575" r:id="rId7"/>
    <p:sldId id="576" r:id="rId8"/>
    <p:sldId id="556" r:id="rId9"/>
    <p:sldId id="577" r:id="rId10"/>
    <p:sldId id="578" r:id="rId11"/>
    <p:sldId id="562" r:id="rId12"/>
    <p:sldId id="579" r:id="rId13"/>
    <p:sldId id="580" r:id="rId14"/>
    <p:sldId id="581" r:id="rId15"/>
    <p:sldId id="582" r:id="rId16"/>
    <p:sldId id="263" r:id="rId17"/>
    <p:sldId id="583" r:id="rId18"/>
    <p:sldId id="584" r:id="rId19"/>
    <p:sldId id="585" r:id="rId20"/>
    <p:sldId id="586" r:id="rId21"/>
    <p:sldId id="587" r:id="rId22"/>
    <p:sldId id="588" r:id="rId23"/>
    <p:sldId id="589" r:id="rId24"/>
    <p:sldId id="590" r:id="rId25"/>
    <p:sldId id="563" r:id="rId26"/>
    <p:sldId id="591" r:id="rId27"/>
    <p:sldId id="592" r:id="rId28"/>
    <p:sldId id="593" r:id="rId29"/>
    <p:sldId id="607" r:id="rId30"/>
    <p:sldId id="594" r:id="rId31"/>
    <p:sldId id="567" r:id="rId32"/>
    <p:sldId id="566" r:id="rId33"/>
    <p:sldId id="569" r:id="rId34"/>
    <p:sldId id="595" r:id="rId35"/>
    <p:sldId id="570" r:id="rId36"/>
    <p:sldId id="597" r:id="rId37"/>
    <p:sldId id="598" r:id="rId38"/>
    <p:sldId id="599" r:id="rId39"/>
    <p:sldId id="606" r:id="rId40"/>
    <p:sldId id="600" r:id="rId41"/>
    <p:sldId id="601" r:id="rId42"/>
    <p:sldId id="603" r:id="rId43"/>
    <p:sldId id="260" r:id="rId44"/>
    <p:sldId id="261" r:id="rId45"/>
    <p:sldId id="604" r:id="rId46"/>
    <p:sldId id="288" r:id="rId47"/>
    <p:sldId id="291" r:id="rId48"/>
    <p:sldId id="292" r:id="rId49"/>
    <p:sldId id="293" r:id="rId50"/>
    <p:sldId id="605" r:id="rId51"/>
    <p:sldId id="27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8"/>
    <p:restoredTop sz="87084"/>
  </p:normalViewPr>
  <p:slideViewPr>
    <p:cSldViewPr snapToGrid="0" snapToObjects="1" showGuides="1">
      <p:cViewPr varScale="1">
        <p:scale>
          <a:sx n="109" d="100"/>
          <a:sy n="109" d="100"/>
        </p:scale>
        <p:origin x="504" y="18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</a:t>
            </a:r>
            <a:r>
              <a:rPr lang="en-US" baseline="0" dirty="0"/>
              <a:t> we generate device fingerprints? Device fingerprinting can happen at different layers of the software or hardware stack-</a:t>
            </a:r>
          </a:p>
          <a:p>
            <a:endParaRPr lang="en-US" baseline="0" dirty="0"/>
          </a:p>
          <a:p>
            <a:r>
              <a:rPr lang="en-US" baseline="0" dirty="0"/>
              <a:t>For example,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At the network layer, IP address and RTT (round-trip-time) can be used to profile users’ device</a:t>
            </a:r>
          </a:p>
          <a:p>
            <a:pPr marL="228600" indent="-228600">
              <a:buAutoNum type="arabicPeriod"/>
            </a:pPr>
            <a:r>
              <a:rPr lang="en-US" baseline="0" dirty="0"/>
              <a:t>At the application layer, browser can expose user-agent string </a:t>
            </a:r>
          </a:p>
          <a:p>
            <a:pPr marL="228600" indent="-228600">
              <a:buAutoNum type="arabicPeriod"/>
            </a:pPr>
            <a:r>
              <a:rPr lang="en-US" baseline="0" dirty="0"/>
              <a:t>At the OS level (fingerprint the underlying OS), the collection of fonts </a:t>
            </a:r>
          </a:p>
          <a:p>
            <a:pPr marL="228600" indent="-228600">
              <a:buAutoNum type="arabicPeriod"/>
            </a:pPr>
            <a:r>
              <a:rPr lang="en-US" baseline="0" dirty="0"/>
              <a:t>At the hardware level, screen resolution can be used to identify devices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At a high-level small deviations in the network, software or hardware stack can uniquely help create device fingerprints.</a:t>
            </a:r>
          </a:p>
          <a:p>
            <a:pPr marL="0" indent="0">
              <a:buNone/>
            </a:pPr>
            <a:r>
              <a:rPr lang="en-US" baseline="0" dirty="0"/>
              <a:t>Here are some sites where you check the different ways how device fingerprint can be created.</a:t>
            </a:r>
          </a:p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85E9E-5993-0C49-9F78-9A57BFB1E8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8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50% of the browser never see a change in resolution whereas 10% see a change in avg. 3.1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10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compat table</a:t>
            </a:r>
            <a:endParaRPr/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2703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3f0909c8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- demo: we don't do anything with this data, but this may not </a:t>
            </a:r>
            <a:endParaRPr sz="32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0" name="Google Shape;100;g43f0909c8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07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94D4-FAE4-4444-9FF0-916CBF15B1ED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038E-518B-BA4C-92A9-B7D9AC9B97B8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3F4C-292F-4949-80CB-65D0F3E13D78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1989-0F4A-344F-B987-7B89EA9D6C0E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1BDF-14D5-294B-AFDF-69ED53CBB555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A96ED-4BDD-FC49-8C7A-28BB5473CFC3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E44D-B34A-9945-BF2F-455583D6AD93}" type="datetime1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A692C-E07D-F047-B024-C55F1D39CE0A}" type="datetime1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5F48-E7C6-8143-84EE-6E76E6A22255}" type="datetime1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79D9-A6F2-8E44-BB08-3D3010392484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B035-8CC6-E64E-8F26-25905A7E52C5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57ED8-830D-4243-9BC6-4869E9CEEB0D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file:////chrome-extension/::gpdjojdkbbmdfjfahjcgigfpmkopogic:img:icon_48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ueberry-cobbler-11673.herokuapp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nsions.inrialpes.fr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nsions.inrialpes.f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shkansoltani.org/2011/08/11/respawn-redux-flash-cookie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f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tiff"/><Relationship Id="rId12" Type="http://schemas.openxmlformats.org/officeDocument/2006/relationships/image" Target="../media/image80.pn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tiff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7" Type="http://schemas.openxmlformats.org/officeDocument/2006/relationships/image" Target="../media/image9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hyperlink" Target="https://amiunique.org/" TargetMode="External"/><Relationship Id="rId5" Type="http://schemas.openxmlformats.org/officeDocument/2006/relationships/image" Target="../media/image7.tiff"/><Relationship Id="rId10" Type="http://schemas.openxmlformats.org/officeDocument/2006/relationships/hyperlink" Target="https://panopticlick.eff.org/" TargetMode="External"/><Relationship Id="rId4" Type="http://schemas.openxmlformats.org/officeDocument/2006/relationships/image" Target="../media/image340.png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F59FD0-9684-3240-A691-1F21B8C9A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1" y="1122363"/>
            <a:ext cx="11621422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  <a:b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2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Lecture 9: Stateless Online Tracking</a:t>
            </a:r>
            <a:b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8ACEEA5-E73E-F94B-B56A-609571F40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70" y="4606803"/>
            <a:ext cx="4698670" cy="1655762"/>
          </a:xfrm>
        </p:spPr>
        <p:txBody>
          <a:bodyPr/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Sept. 10, 2020</a:t>
            </a:r>
          </a:p>
          <a:p>
            <a:endParaRPr lang="en-US" dirty="0"/>
          </a:p>
        </p:txBody>
      </p:sp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73" y="4158907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71CB-5BE8-0541-AF5A-06F6169C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The Web has evolved</a:t>
            </a:r>
            <a:endParaRPr lang="en-US" dirty="0"/>
          </a:p>
        </p:txBody>
      </p:sp>
      <p:pic>
        <p:nvPicPr>
          <p:cNvPr id="3" name="Picture 2" descr="browser evolution">
            <a:extLst>
              <a:ext uri="{FF2B5EF4-FFF2-40B4-BE49-F238E27FC236}">
                <a16:creationId xmlns:a16="http://schemas.microsoft.com/office/drawing/2014/main" id="{C4870534-EB24-3A4E-9A28-544C9C46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92" y="1695936"/>
            <a:ext cx="5306294" cy="3435350"/>
          </a:xfrm>
          <a:prstGeom prst="rect">
            <a:avLst/>
          </a:prstGeom>
        </p:spPr>
      </p:pic>
      <p:pic>
        <p:nvPicPr>
          <p:cNvPr id="9" name="Picture 8" descr="browser content type">
            <a:extLst>
              <a:ext uri="{FF2B5EF4-FFF2-40B4-BE49-F238E27FC236}">
                <a16:creationId xmlns:a16="http://schemas.microsoft.com/office/drawing/2014/main" id="{83FB9EFE-FE9A-D249-8F50-8BBFA026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76" y="1332680"/>
            <a:ext cx="2019300" cy="1841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E83255-F0F0-404E-B50B-BCA59B197FD5}"/>
              </a:ext>
            </a:extLst>
          </p:cNvPr>
          <p:cNvSpPr/>
          <p:nvPr/>
        </p:nvSpPr>
        <p:spPr>
          <a:xfrm>
            <a:off x="7596241" y="871015"/>
            <a:ext cx="3421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bigger and richer web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1B1789-C455-B948-B914-7892F66C49EA}"/>
              </a:ext>
            </a:extLst>
          </p:cNvPr>
          <p:cNvSpPr/>
          <p:nvPr/>
        </p:nvSpPr>
        <p:spPr>
          <a:xfrm>
            <a:off x="8074319" y="3174180"/>
            <a:ext cx="29436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3D rendering Real-time communications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 payments Virtual reality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073EDF-28E8-A244-A2DF-A537A58F5540}"/>
              </a:ext>
            </a:extLst>
          </p:cNvPr>
          <p:cNvSpPr/>
          <p:nvPr/>
        </p:nvSpPr>
        <p:spPr>
          <a:xfrm>
            <a:off x="1978319" y="5528670"/>
            <a:ext cx="6096000" cy="83099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happens when we start collecting all the information available in a web browser?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9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062" y="1385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Example of a browser fingerprint</a:t>
            </a:r>
          </a:p>
        </p:txBody>
      </p:sp>
      <p:pic>
        <p:nvPicPr>
          <p:cNvPr id="4" name="Picture 56" descr="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646" y="5573529"/>
            <a:ext cx="86518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 descr="&quot;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15" y="1405916"/>
            <a:ext cx="781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2" descr="&quot;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90" y="2275146"/>
            <a:ext cx="9017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&quot;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21" y="3589342"/>
            <a:ext cx="57943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0" descr="&quot;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110" y="2909025"/>
            <a:ext cx="5762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6" descr="&quot;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60" y="4345208"/>
            <a:ext cx="919163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6" descr="&quot;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70" y="4973862"/>
            <a:ext cx="80962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Image 2" descr="&quot;&quot;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644" y="1405917"/>
            <a:ext cx="882650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&quot;&quot;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913" y="5882947"/>
            <a:ext cx="719138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au 15" descr="browser attribut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48365"/>
              </p:ext>
            </p:extLst>
          </p:nvPr>
        </p:nvGraphicFramePr>
        <p:xfrm>
          <a:off x="2079036" y="1324007"/>
          <a:ext cx="6020742" cy="5380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21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Attribute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Value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52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User agent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Mozilla/5.0 (X11; Fedora; Linux x86_64; rv:55.0) Gecko/20100101 Firefox/55.0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68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HTTP headers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text/html, application/</a:t>
                      </a:r>
                      <a:r>
                        <a:rPr lang="en-US" sz="1200" noProof="0" dirty="0" err="1"/>
                        <a:t>xhtml+xml</a:t>
                      </a:r>
                      <a:r>
                        <a:rPr lang="en-US" sz="1200" noProof="0" dirty="0"/>
                        <a:t>, application/</a:t>
                      </a:r>
                      <a:r>
                        <a:rPr lang="en-US" sz="1200" noProof="0" dirty="0" err="1"/>
                        <a:t>xml;q</a:t>
                      </a:r>
                      <a:r>
                        <a:rPr lang="en-US" sz="1200" noProof="0" dirty="0"/>
                        <a:t>=0.9,*/*;q=0.8 </a:t>
                      </a:r>
                      <a:r>
                        <a:rPr lang="en-US" sz="1200" noProof="0" dirty="0" err="1"/>
                        <a:t>gzip</a:t>
                      </a:r>
                      <a:r>
                        <a:rPr lang="en-US" sz="1200" noProof="0" dirty="0"/>
                        <a:t>, deflate, </a:t>
                      </a:r>
                      <a:r>
                        <a:rPr lang="en-US" sz="1200" noProof="0" dirty="0" err="1"/>
                        <a:t>br</a:t>
                      </a:r>
                      <a:r>
                        <a:rPr lang="en-US" sz="1200" noProof="0" dirty="0"/>
                        <a:t> </a:t>
                      </a:r>
                      <a:r>
                        <a:rPr lang="en-US" sz="1200" noProof="0" dirty="0" err="1"/>
                        <a:t>en-US,en;q</a:t>
                      </a:r>
                      <a:r>
                        <a:rPr lang="en-US" sz="1200" noProof="0" dirty="0"/>
                        <a:t>=0.5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865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Plugins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Plugin 0: QuickTime Plug-in 7.6.6; libtotem-narrowspace-plugin.so; Plugin 1: Shockwave Flash; Shockwave Flash 26.0 r0; libflashplayer.so.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882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Fonts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Century Schoolbook, Source Sans Pro Light, </a:t>
                      </a:r>
                      <a:r>
                        <a:rPr lang="en-US" sz="1200" noProof="0" dirty="0" err="1"/>
                        <a:t>DejaVu</a:t>
                      </a:r>
                      <a:r>
                        <a:rPr lang="en-US" sz="1200" noProof="0" dirty="0"/>
                        <a:t> Sans Mono, </a:t>
                      </a:r>
                      <a:r>
                        <a:rPr lang="en-US" sz="1200" noProof="0" dirty="0" err="1"/>
                        <a:t>Bitstream</a:t>
                      </a:r>
                      <a:r>
                        <a:rPr lang="en-US" sz="1200" noProof="0" dirty="0"/>
                        <a:t> Vera Serif, URW Palladio L, </a:t>
                      </a:r>
                      <a:r>
                        <a:rPr lang="en-US" sz="1200" noProof="0" dirty="0" err="1"/>
                        <a:t>Bitstream</a:t>
                      </a:r>
                      <a:r>
                        <a:rPr lang="en-US" sz="1200" noProof="0" dirty="0"/>
                        <a:t> Vera Sans Mono, </a:t>
                      </a:r>
                      <a:r>
                        <a:rPr lang="en-US" sz="1200" noProof="0" dirty="0" err="1"/>
                        <a:t>Bitstream</a:t>
                      </a:r>
                      <a:r>
                        <a:rPr lang="en-US" sz="1200" noProof="0" dirty="0"/>
                        <a:t> Vera Sans, ...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221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Platform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 Linux x86_64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052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Screen resolution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1920x1080x24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221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 err="1"/>
                        <a:t>Timezone</a:t>
                      </a:r>
                      <a:endParaRPr lang="en-US" sz="1200" noProof="0" dirty="0"/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-480 (UTC+8)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221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OS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Linux 3.14.3-200.fc20.x86 32-bit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052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WebGL vendor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NVIDIA Corporation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2052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WebGL renderer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/>
                        <a:t>GeForce GTX 650 </a:t>
                      </a:r>
                      <a:r>
                        <a:rPr lang="en-US" sz="1200" noProof="0" dirty="0" err="1"/>
                        <a:t>Ti</a:t>
                      </a:r>
                      <a:r>
                        <a:rPr lang="en-US" sz="1200" noProof="0" dirty="0"/>
                        <a:t>/</a:t>
                      </a:r>
                      <a:r>
                        <a:rPr lang="en-US" sz="1200" noProof="0" dirty="0" err="1"/>
                        <a:t>PCIe</a:t>
                      </a:r>
                      <a:r>
                        <a:rPr lang="en-US" sz="1200" noProof="0" dirty="0"/>
                        <a:t>/SSE2</a:t>
                      </a: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59712">
                <a:tc>
                  <a:txBody>
                    <a:bodyPr/>
                    <a:lstStyle/>
                    <a:p>
                      <a:pPr algn="r"/>
                      <a:r>
                        <a:rPr lang="en-US" sz="1200" noProof="0" dirty="0"/>
                        <a:t>Canvas</a:t>
                      </a:r>
                    </a:p>
                  </a:txBody>
                  <a:tcPr marL="91432" marR="91432" marT="45707" marB="45707"/>
                </a:tc>
                <a:tc>
                  <a:txBody>
                    <a:bodyPr/>
                    <a:lstStyle/>
                    <a:p>
                      <a:pPr algn="l"/>
                      <a:endParaRPr lang="en-US" sz="1200" noProof="0" dirty="0"/>
                    </a:p>
                    <a:p>
                      <a:pPr algn="l"/>
                      <a:endParaRPr lang="en-US" sz="1200" noProof="0" dirty="0"/>
                    </a:p>
                    <a:p>
                      <a:pPr algn="l"/>
                      <a:endParaRPr lang="en-US" sz="1200" noProof="0" dirty="0">
                        <a:solidFill>
                          <a:srgbClr val="FF0000"/>
                        </a:solidFill>
                      </a:endParaRPr>
                    </a:p>
                  </a:txBody>
                  <a:tcPr marL="91432" marR="91432" marT="45707" marB="4570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4" name="Image 12" descr="canvas htm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466" y="6016533"/>
            <a:ext cx="4227512" cy="581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79762" y="6598391"/>
            <a:ext cx="1788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Courtesy of Pierre </a:t>
            </a:r>
            <a:r>
              <a:rPr lang="en-US" sz="1100" dirty="0" err="1"/>
              <a:t>Laperdrix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4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E8300-769A-CD4F-9DC2-636C7A5E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Definition of browser fingerprint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28A4F3-1F18-6A4A-8612-57CC87C74DA2}"/>
              </a:ext>
            </a:extLst>
          </p:cNvPr>
          <p:cNvSpPr/>
          <p:nvPr/>
        </p:nvSpPr>
        <p:spPr>
          <a:xfrm>
            <a:off x="665154" y="2103328"/>
            <a:ext cx="106190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browser fingerprint is a set of information related to a user’s device from the hardware to the operating system to the browser and its configuration.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Browser fingerprinting refers to the process of collecting information through a web browser to build a fingerprint of a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1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DADC-AE59-894F-9E09-6DB0C5EA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55" y="304016"/>
            <a:ext cx="11076709" cy="1325563"/>
          </a:xfrm>
        </p:spPr>
        <p:txBody>
          <a:bodyPr>
            <a:normAutofit/>
          </a:bodyPr>
          <a:lstStyle/>
          <a:p>
            <a:r>
              <a:rPr lang="en-US" dirty="0"/>
              <a:t>How can browser fingerprint identify us?</a:t>
            </a:r>
          </a:p>
        </p:txBody>
      </p:sp>
      <p:pic>
        <p:nvPicPr>
          <p:cNvPr id="3" name="Picture 2" descr="grouping users based on browser type">
            <a:extLst>
              <a:ext uri="{FF2B5EF4-FFF2-40B4-BE49-F238E27FC236}">
                <a16:creationId xmlns:a16="http://schemas.microsoft.com/office/drawing/2014/main" id="{B4A5C90B-A8B5-AC49-8FB1-2FD6A541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64" y="1433534"/>
            <a:ext cx="9981293" cy="4909011"/>
          </a:xfrm>
          <a:prstGeom prst="rect">
            <a:avLst/>
          </a:prstGeom>
        </p:spPr>
      </p:pic>
      <p:sp>
        <p:nvSpPr>
          <p:cNvPr id="6" name="Rectangle 5" descr="&quot;&quot;">
            <a:extLst>
              <a:ext uri="{FF2B5EF4-FFF2-40B4-BE49-F238E27FC236}">
                <a16:creationId xmlns:a16="http://schemas.microsoft.com/office/drawing/2014/main" id="{D3B0F5BA-41A6-9C4C-A813-5090B54CB12D}"/>
              </a:ext>
            </a:extLst>
          </p:cNvPr>
          <p:cNvSpPr/>
          <p:nvPr/>
        </p:nvSpPr>
        <p:spPr>
          <a:xfrm>
            <a:off x="665154" y="5845629"/>
            <a:ext cx="1637175" cy="875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2BA64-CCAC-874B-8F17-9837BE82B39C}"/>
              </a:ext>
            </a:extLst>
          </p:cNvPr>
          <p:cNvSpPr txBox="1"/>
          <p:nvPr/>
        </p:nvSpPr>
        <p:spPr>
          <a:xfrm>
            <a:off x="8692024" y="4816928"/>
            <a:ext cx="20233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Browser type,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Browser version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Language,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Time-zone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DE1B500-B647-7E4D-A339-8348CC44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49" y="141881"/>
            <a:ext cx="11118273" cy="1325563"/>
          </a:xfrm>
        </p:spPr>
        <p:txBody>
          <a:bodyPr>
            <a:normAutofit/>
          </a:bodyPr>
          <a:lstStyle/>
          <a:p>
            <a:r>
              <a:rPr lang="en-US" dirty="0"/>
              <a:t>Browser fingerprinting used for tracking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F6E62410-1CFE-0E49-8A38-A5750450A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2" y="2562198"/>
            <a:ext cx="7059235" cy="39605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9B7568-C73E-554B-B9A1-62EEF75D5116}"/>
              </a:ext>
            </a:extLst>
          </p:cNvPr>
          <p:cNvSpPr/>
          <p:nvPr/>
        </p:nvSpPr>
        <p:spPr>
          <a:xfrm>
            <a:off x="695513" y="1244882"/>
            <a:ext cx="108791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Browser and operating system properties are used to track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repeated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visits to a site.</a:t>
            </a:r>
          </a:p>
        </p:txBody>
      </p:sp>
      <p:sp>
        <p:nvSpPr>
          <p:cNvPr id="6" name="Rectangle 5" descr="&quot;&quot;">
            <a:extLst>
              <a:ext uri="{FF2B5EF4-FFF2-40B4-BE49-F238E27FC236}">
                <a16:creationId xmlns:a16="http://schemas.microsoft.com/office/drawing/2014/main" id="{8CA09EB5-7DA6-4942-8BAE-08298051E55C}"/>
              </a:ext>
            </a:extLst>
          </p:cNvPr>
          <p:cNvSpPr/>
          <p:nvPr/>
        </p:nvSpPr>
        <p:spPr>
          <a:xfrm>
            <a:off x="4088406" y="3026831"/>
            <a:ext cx="1701618" cy="41893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 descr="&quot;&quot;">
            <a:extLst>
              <a:ext uri="{FF2B5EF4-FFF2-40B4-BE49-F238E27FC236}">
                <a16:creationId xmlns:a16="http://schemas.microsoft.com/office/drawing/2014/main" id="{ED68A1ED-EBA3-2846-9D6D-0DCCBFEC8113}"/>
              </a:ext>
            </a:extLst>
          </p:cNvPr>
          <p:cNvSpPr/>
          <p:nvPr/>
        </p:nvSpPr>
        <p:spPr>
          <a:xfrm>
            <a:off x="4105801" y="3562523"/>
            <a:ext cx="1764836" cy="15744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 descr="&quot;&quot;">
            <a:extLst>
              <a:ext uri="{FF2B5EF4-FFF2-40B4-BE49-F238E27FC236}">
                <a16:creationId xmlns:a16="http://schemas.microsoft.com/office/drawing/2014/main" id="{507F8BE9-120F-8C44-A6BC-1F1FCE60AD77}"/>
              </a:ext>
            </a:extLst>
          </p:cNvPr>
          <p:cNvSpPr/>
          <p:nvPr/>
        </p:nvSpPr>
        <p:spPr>
          <a:xfrm>
            <a:off x="8009451" y="3952834"/>
            <a:ext cx="2161317" cy="11575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E1AA247C-EF78-EC47-9B73-9492986FD415}"/>
              </a:ext>
            </a:extLst>
          </p:cNvPr>
          <p:cNvSpPr/>
          <p:nvPr/>
        </p:nvSpPr>
        <p:spPr>
          <a:xfrm>
            <a:off x="8009451" y="3057355"/>
            <a:ext cx="2161316" cy="7586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 descr="arrow">
            <a:extLst>
              <a:ext uri="{FF2B5EF4-FFF2-40B4-BE49-F238E27FC236}">
                <a16:creationId xmlns:a16="http://schemas.microsoft.com/office/drawing/2014/main" id="{9907CBD4-1017-E943-A6BF-2802BF8041AC}"/>
              </a:ext>
            </a:extLst>
          </p:cNvPr>
          <p:cNvCxnSpPr/>
          <p:nvPr/>
        </p:nvCxnSpPr>
        <p:spPr>
          <a:xfrm flipV="1">
            <a:off x="5197066" y="3316096"/>
            <a:ext cx="2739354" cy="42199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 descr="arrow">
            <a:extLst>
              <a:ext uri="{FF2B5EF4-FFF2-40B4-BE49-F238E27FC236}">
                <a16:creationId xmlns:a16="http://schemas.microsoft.com/office/drawing/2014/main" id="{2A24736D-7F7D-3247-974C-4B9A9B412222}"/>
              </a:ext>
            </a:extLst>
          </p:cNvPr>
          <p:cNvCxnSpPr>
            <a:endCxn id="23" idx="3"/>
          </p:cNvCxnSpPr>
          <p:nvPr/>
        </p:nvCxnSpPr>
        <p:spPr>
          <a:xfrm flipH="1">
            <a:off x="5322556" y="3445765"/>
            <a:ext cx="3038975" cy="106283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C7EA26-B786-6A42-9DB1-634E42311CE2}"/>
              </a:ext>
            </a:extLst>
          </p:cNvPr>
          <p:cNvSpPr txBox="1"/>
          <p:nvPr/>
        </p:nvSpPr>
        <p:spPr>
          <a:xfrm>
            <a:off x="9644378" y="4753000"/>
            <a:ext cx="57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</a:t>
            </a:r>
          </a:p>
        </p:txBody>
      </p:sp>
      <p:sp>
        <p:nvSpPr>
          <p:cNvPr id="16" name="TextBox 15" descr="&quot;&quot;">
            <a:extLst>
              <a:ext uri="{FF2B5EF4-FFF2-40B4-BE49-F238E27FC236}">
                <a16:creationId xmlns:a16="http://schemas.microsoft.com/office/drawing/2014/main" id="{B6476BBA-BD6C-FE42-A277-97E8FC3D6CBE}"/>
              </a:ext>
            </a:extLst>
          </p:cNvPr>
          <p:cNvSpPr txBox="1"/>
          <p:nvPr/>
        </p:nvSpPr>
        <p:spPr>
          <a:xfrm>
            <a:off x="4094317" y="3046920"/>
            <a:ext cx="177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http://site1.com</a:t>
            </a:r>
          </a:p>
        </p:txBody>
      </p:sp>
      <p:sp>
        <p:nvSpPr>
          <p:cNvPr id="17" name="Rectangle 16" descr="&quot;&quot;">
            <a:extLst>
              <a:ext uri="{FF2B5EF4-FFF2-40B4-BE49-F238E27FC236}">
                <a16:creationId xmlns:a16="http://schemas.microsoft.com/office/drawing/2014/main" id="{4601E7C0-40BE-674F-99F6-2873D8A15BF4}"/>
              </a:ext>
            </a:extLst>
          </p:cNvPr>
          <p:cNvSpPr/>
          <p:nvPr/>
        </p:nvSpPr>
        <p:spPr>
          <a:xfrm>
            <a:off x="1783197" y="2933872"/>
            <a:ext cx="4276185" cy="23158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 descr="&quot;&quot;">
            <a:extLst>
              <a:ext uri="{FF2B5EF4-FFF2-40B4-BE49-F238E27FC236}">
                <a16:creationId xmlns:a16="http://schemas.microsoft.com/office/drawing/2014/main" id="{8374B2E7-9B5B-034F-8B1E-ABB29D3D3166}"/>
              </a:ext>
            </a:extLst>
          </p:cNvPr>
          <p:cNvSpPr/>
          <p:nvPr/>
        </p:nvSpPr>
        <p:spPr>
          <a:xfrm>
            <a:off x="7721026" y="2933871"/>
            <a:ext cx="2629845" cy="231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 descr="&quot;&quot;">
            <a:extLst>
              <a:ext uri="{FF2B5EF4-FFF2-40B4-BE49-F238E27FC236}">
                <a16:creationId xmlns:a16="http://schemas.microsoft.com/office/drawing/2014/main" id="{567BDF9B-ECDA-DA41-99BC-2AD1D1832536}"/>
              </a:ext>
            </a:extLst>
          </p:cNvPr>
          <p:cNvSpPr txBox="1"/>
          <p:nvPr/>
        </p:nvSpPr>
        <p:spPr>
          <a:xfrm>
            <a:off x="8361530" y="3444827"/>
            <a:ext cx="189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 engine</a:t>
            </a:r>
          </a:p>
        </p:txBody>
      </p:sp>
      <p:sp>
        <p:nvSpPr>
          <p:cNvPr id="21" name="TextBox 20" descr="&quot;&quot;">
            <a:extLst>
              <a:ext uri="{FF2B5EF4-FFF2-40B4-BE49-F238E27FC236}">
                <a16:creationId xmlns:a16="http://schemas.microsoft.com/office/drawing/2014/main" id="{C19538F2-DFC1-0B47-A12C-12B8B366CB56}"/>
              </a:ext>
            </a:extLst>
          </p:cNvPr>
          <p:cNvSpPr txBox="1"/>
          <p:nvPr/>
        </p:nvSpPr>
        <p:spPr>
          <a:xfrm>
            <a:off x="8009450" y="3952834"/>
            <a:ext cx="224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 MT Condensed Light"/>
                <a:cs typeface="Abadi MT Condensed Light"/>
              </a:rPr>
              <a:t>9:30am: user cx23w4252sdw  visited site1.com</a:t>
            </a:r>
          </a:p>
        </p:txBody>
      </p:sp>
      <p:sp>
        <p:nvSpPr>
          <p:cNvPr id="22" name="TextBox 21" descr="&quot;&quot;">
            <a:extLst>
              <a:ext uri="{FF2B5EF4-FFF2-40B4-BE49-F238E27FC236}">
                <a16:creationId xmlns:a16="http://schemas.microsoft.com/office/drawing/2014/main" id="{1A2D0F07-F38C-1149-BFFD-192E8631C1BE}"/>
              </a:ext>
            </a:extLst>
          </p:cNvPr>
          <p:cNvSpPr txBox="1"/>
          <p:nvPr/>
        </p:nvSpPr>
        <p:spPr>
          <a:xfrm>
            <a:off x="4105802" y="3552209"/>
            <a:ext cx="181562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"/>
                <a:cs typeface="Courier"/>
              </a:rPr>
              <a:t>&lt;script </a:t>
            </a:r>
            <a:r>
              <a:rPr lang="en-US" sz="1200" b="1" dirty="0" err="1">
                <a:latin typeface="Courier"/>
                <a:cs typeface="Courier"/>
              </a:rPr>
              <a:t>src</a:t>
            </a:r>
            <a:r>
              <a:rPr lang="en-US" sz="1200" b="1" dirty="0">
                <a:latin typeface="Courier"/>
                <a:cs typeface="Courier"/>
              </a:rPr>
              <a:t>=</a:t>
            </a:r>
            <a:r>
              <a:rPr lang="en-US" sz="1200" b="1" dirty="0" err="1">
                <a:latin typeface="Courier"/>
                <a:cs typeface="Courier"/>
              </a:rPr>
              <a:t>tracker.com</a:t>
            </a:r>
            <a:r>
              <a:rPr lang="en-US" sz="1200" b="1" dirty="0">
                <a:latin typeface="Courier"/>
                <a:cs typeface="Courier"/>
              </a:rPr>
              <a:t>/</a:t>
            </a:r>
            <a:r>
              <a:rPr lang="en-US" sz="1200" b="1" dirty="0" err="1">
                <a:latin typeface="Courier"/>
                <a:cs typeface="Courier"/>
              </a:rPr>
              <a:t>fingerprint.js</a:t>
            </a:r>
            <a:r>
              <a:rPr lang="en-US" sz="1200" b="1" dirty="0">
                <a:latin typeface="Courier"/>
                <a:cs typeface="Courier"/>
              </a:rPr>
              <a:t>&gt;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&lt;/script&gt;</a:t>
            </a:r>
          </a:p>
        </p:txBody>
      </p:sp>
      <p:sp>
        <p:nvSpPr>
          <p:cNvPr id="23" name="Rectangle 22" descr="&quot;&quot;">
            <a:extLst>
              <a:ext uri="{FF2B5EF4-FFF2-40B4-BE49-F238E27FC236}">
                <a16:creationId xmlns:a16="http://schemas.microsoft.com/office/drawing/2014/main" id="{049AB60D-0C2F-D74A-8778-F3E28A498F21}"/>
              </a:ext>
            </a:extLst>
          </p:cNvPr>
          <p:cNvSpPr/>
          <p:nvPr/>
        </p:nvSpPr>
        <p:spPr>
          <a:xfrm>
            <a:off x="4315377" y="4245222"/>
            <a:ext cx="1007179" cy="526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sp>
        <p:nvSpPr>
          <p:cNvPr id="27" name="TextBox 26" descr="&quot;&quot;">
            <a:extLst>
              <a:ext uri="{FF2B5EF4-FFF2-40B4-BE49-F238E27FC236}">
                <a16:creationId xmlns:a16="http://schemas.microsoft.com/office/drawing/2014/main" id="{C82637C2-BB0A-B84A-972E-5EDAA4FA8FAB}"/>
              </a:ext>
            </a:extLst>
          </p:cNvPr>
          <p:cNvSpPr txBox="1"/>
          <p:nvPr/>
        </p:nvSpPr>
        <p:spPr>
          <a:xfrm>
            <a:off x="8097523" y="3088541"/>
            <a:ext cx="191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Fingerprint.js</a:t>
            </a:r>
            <a:endParaRPr lang="en-US" dirty="0"/>
          </a:p>
        </p:txBody>
      </p:sp>
      <p:sp>
        <p:nvSpPr>
          <p:cNvPr id="28" name="Oval 27" descr="highlight">
            <a:extLst>
              <a:ext uri="{FF2B5EF4-FFF2-40B4-BE49-F238E27FC236}">
                <a16:creationId xmlns:a16="http://schemas.microsoft.com/office/drawing/2014/main" id="{A457D7F7-C961-2148-96DA-19C73EE072D1}"/>
              </a:ext>
            </a:extLst>
          </p:cNvPr>
          <p:cNvSpPr/>
          <p:nvPr/>
        </p:nvSpPr>
        <p:spPr>
          <a:xfrm>
            <a:off x="7855420" y="3834114"/>
            <a:ext cx="2394675" cy="82221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&quot;&quot;">
            <a:extLst>
              <a:ext uri="{FF2B5EF4-FFF2-40B4-BE49-F238E27FC236}">
                <a16:creationId xmlns:a16="http://schemas.microsoft.com/office/drawing/2014/main" id="{AD23316E-FC1C-E541-83B7-9D761F3E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31" y="3000911"/>
            <a:ext cx="490575" cy="473293"/>
          </a:xfrm>
          <a:prstGeom prst="rect">
            <a:avLst/>
          </a:prstGeom>
        </p:spPr>
      </p:pic>
      <p:cxnSp>
        <p:nvCxnSpPr>
          <p:cNvPr id="30" name="Straight Arrow Connector 29" descr="arrow">
            <a:extLst>
              <a:ext uri="{FF2B5EF4-FFF2-40B4-BE49-F238E27FC236}">
                <a16:creationId xmlns:a16="http://schemas.microsoft.com/office/drawing/2014/main" id="{A0B2E010-1C36-5B47-8F2D-6E4D3F08BD75}"/>
              </a:ext>
            </a:extLst>
          </p:cNvPr>
          <p:cNvCxnSpPr/>
          <p:nvPr/>
        </p:nvCxnSpPr>
        <p:spPr>
          <a:xfrm flipV="1">
            <a:off x="5240982" y="4297601"/>
            <a:ext cx="2739354" cy="42199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urved Connector 31" descr="arrow">
            <a:extLst>
              <a:ext uri="{FF2B5EF4-FFF2-40B4-BE49-F238E27FC236}">
                <a16:creationId xmlns:a16="http://schemas.microsoft.com/office/drawing/2014/main" id="{9AD0003C-D604-0C46-81E5-318E488D86F0}"/>
              </a:ext>
            </a:extLst>
          </p:cNvPr>
          <p:cNvCxnSpPr>
            <a:stCxn id="23" idx="1"/>
          </p:cNvCxnSpPr>
          <p:nvPr/>
        </p:nvCxnSpPr>
        <p:spPr>
          <a:xfrm rot="10800000" flipV="1">
            <a:off x="2579915" y="4508596"/>
            <a:ext cx="1735463" cy="1255389"/>
          </a:xfrm>
          <a:prstGeom prst="curved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 descr="arrow">
            <a:extLst>
              <a:ext uri="{FF2B5EF4-FFF2-40B4-BE49-F238E27FC236}">
                <a16:creationId xmlns:a16="http://schemas.microsoft.com/office/drawing/2014/main" id="{1FF73576-0EE8-A44A-BB69-CBC620A7A8D1}"/>
              </a:ext>
            </a:extLst>
          </p:cNvPr>
          <p:cNvCxnSpPr>
            <a:cxnSpLocks/>
          </p:cNvCxnSpPr>
          <p:nvPr/>
        </p:nvCxnSpPr>
        <p:spPr>
          <a:xfrm rot="10800000">
            <a:off x="2207095" y="3378028"/>
            <a:ext cx="2137400" cy="97172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 descr="arrow">
            <a:extLst>
              <a:ext uri="{FF2B5EF4-FFF2-40B4-BE49-F238E27FC236}">
                <a16:creationId xmlns:a16="http://schemas.microsoft.com/office/drawing/2014/main" id="{C17B54F2-C73F-AA45-BE3A-350B94EB8D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96608" y="4400139"/>
            <a:ext cx="1950562" cy="1180654"/>
          </a:xfrm>
          <a:prstGeom prst="curved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 descr="&quot;&quot;">
            <a:extLst>
              <a:ext uri="{FF2B5EF4-FFF2-40B4-BE49-F238E27FC236}">
                <a16:creationId xmlns:a16="http://schemas.microsoft.com/office/drawing/2014/main" id="{00182A60-D5A6-B440-8FB7-34F8DD73D5F5}"/>
              </a:ext>
            </a:extLst>
          </p:cNvPr>
          <p:cNvSpPr txBox="1"/>
          <p:nvPr/>
        </p:nvSpPr>
        <p:spPr>
          <a:xfrm>
            <a:off x="5684094" y="4682844"/>
            <a:ext cx="1907022" cy="738664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badi MT Condensed Light"/>
                <a:cs typeface="Abadi MT Condensed Light"/>
              </a:rPr>
              <a:t>tracker.com</a:t>
            </a:r>
            <a:r>
              <a:rPr lang="en-US" sz="1400" b="1" dirty="0">
                <a:latin typeface="Abadi MT Condensed Light"/>
                <a:cs typeface="Abadi MT Condensed Light"/>
              </a:rPr>
              <a:t>/</a:t>
            </a:r>
            <a:r>
              <a:rPr lang="en-US" sz="1400" b="1" dirty="0" err="1">
                <a:latin typeface="Abadi MT Condensed Light"/>
                <a:cs typeface="Abadi MT Condensed Light"/>
              </a:rPr>
              <a:t>track?fng_id</a:t>
            </a:r>
            <a:r>
              <a:rPr lang="en-US" sz="1400" b="1" dirty="0">
                <a:latin typeface="Abadi MT Condensed Light"/>
                <a:cs typeface="Abadi MT Condensed Light"/>
              </a:rPr>
              <a:t>=c</a:t>
            </a:r>
            <a:r>
              <a:rPr lang="en-US" sz="1400" dirty="0">
                <a:latin typeface="Abadi MT Condensed Light"/>
                <a:cs typeface="Abadi MT Condensed Light"/>
              </a:rPr>
              <a:t>x23w4252sdw</a:t>
            </a:r>
            <a:r>
              <a:rPr lang="en-US" sz="1400" b="1" dirty="0">
                <a:latin typeface="Abadi MT Condensed Light"/>
                <a:cs typeface="Abadi MT Condensed Light"/>
              </a:rPr>
              <a:t>&amp;site=site1.com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BE238A-F783-B541-AAD1-41FB1D79E4C7}"/>
              </a:ext>
            </a:extLst>
          </p:cNvPr>
          <p:cNvSpPr txBox="1"/>
          <p:nvPr/>
        </p:nvSpPr>
        <p:spPr>
          <a:xfrm>
            <a:off x="8134875" y="2488892"/>
            <a:ext cx="191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Tracker.com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4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6" grpId="0"/>
      <p:bldP spid="17" grpId="0" animBg="1"/>
      <p:bldP spid="18" grpId="0" animBg="1"/>
      <p:bldP spid="19" grpId="0"/>
      <p:bldP spid="21" grpId="0"/>
      <p:bldP spid="22" grpId="0"/>
      <p:bldP spid="23" grpId="0" animBg="1"/>
      <p:bldP spid="27" grpId="0"/>
      <p:bldP spid="28" grpId="0" animBg="1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80FF-C28A-C946-BBCD-29E185E1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the emoji on different devices and OSs</a:t>
            </a:r>
          </a:p>
        </p:txBody>
      </p:sp>
      <p:pic>
        <p:nvPicPr>
          <p:cNvPr id="3" name="Picture 2" descr="EMOTICON">
            <a:extLst>
              <a:ext uri="{FF2B5EF4-FFF2-40B4-BE49-F238E27FC236}">
                <a16:creationId xmlns:a16="http://schemas.microsoft.com/office/drawing/2014/main" id="{E629F438-1088-DE4A-A22E-F860515F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27" y="1909573"/>
            <a:ext cx="6743700" cy="46293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71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9464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 fingerprint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3A800B-5C9C-B940-8308-59749E93E453}"/>
              </a:ext>
            </a:extLst>
          </p:cNvPr>
          <p:cNvSpPr/>
          <p:nvPr/>
        </p:nvSpPr>
        <p:spPr>
          <a:xfrm>
            <a:off x="613213" y="1640790"/>
            <a:ext cx="77914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Canvas fingerprinting [Mowery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Shacham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2012]: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 browser-rendered text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canvas fingerpri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617" y="1518557"/>
            <a:ext cx="3750563" cy="1910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595CE8-895F-B846-911D-5D74F26E53AF}"/>
              </a:ext>
            </a:extLst>
          </p:cNvPr>
          <p:cNvSpPr/>
          <p:nvPr/>
        </p:nvSpPr>
        <p:spPr>
          <a:xfrm>
            <a:off x="613212" y="2622351"/>
            <a:ext cx="6424401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ndale Mono" panose="020B0509000000000004" pitchFamily="49" charset="0"/>
              </a:rPr>
              <a:t>var</a:t>
            </a:r>
            <a:r>
              <a:rPr lang="en-US" sz="2000" dirty="0">
                <a:latin typeface="Andale Mono" panose="020B0509000000000004" pitchFamily="49" charset="0"/>
              </a:rPr>
              <a:t> canvas = </a:t>
            </a:r>
            <a:r>
              <a:rPr lang="en-US" sz="2000" dirty="0" err="1">
                <a:latin typeface="Andale Mono" panose="020B0509000000000004" pitchFamily="49" charset="0"/>
              </a:rPr>
              <a:t>document.querySelector</a:t>
            </a:r>
            <a:r>
              <a:rPr lang="en-US" sz="2000" dirty="0">
                <a:latin typeface="Andale Mono" panose="020B0509000000000004" pitchFamily="49" charset="0"/>
              </a:rPr>
              <a:t>('canvas’); </a:t>
            </a:r>
          </a:p>
          <a:p>
            <a:r>
              <a:rPr lang="en-US" sz="2000" dirty="0" err="1">
                <a:latin typeface="Andale Mono" panose="020B0509000000000004" pitchFamily="49" charset="0"/>
              </a:rPr>
              <a:t>var</a:t>
            </a:r>
            <a:r>
              <a:rPr lang="en-US" sz="2000" dirty="0">
                <a:latin typeface="Andale Mono" panose="020B0509000000000004" pitchFamily="49" charset="0"/>
              </a:rPr>
              <a:t> c =</a:t>
            </a:r>
            <a:r>
              <a:rPr lang="en-US" sz="2000" dirty="0" err="1">
                <a:latin typeface="Andale Mono" panose="020B0509000000000004" pitchFamily="49" charset="0"/>
              </a:rPr>
              <a:t>canvas.getContext</a:t>
            </a:r>
            <a:r>
              <a:rPr lang="en-US" sz="2000" dirty="0">
                <a:latin typeface="Andale Mono" panose="020B0509000000000004" pitchFamily="49" charset="0"/>
              </a:rPr>
              <a:t>('2d’);</a:t>
            </a:r>
          </a:p>
          <a:p>
            <a:r>
              <a:rPr lang="en-US" sz="2000" dirty="0">
                <a:latin typeface="Andale Mono" panose="020B0509000000000004" pitchFamily="49" charset="0"/>
              </a:rPr>
              <a:t>…..</a:t>
            </a: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2000" dirty="0" err="1">
                <a:latin typeface="Andale Mono" panose="020B0509000000000004" pitchFamily="49" charset="0"/>
              </a:rPr>
              <a:t>c.drawImage</a:t>
            </a:r>
            <a:r>
              <a:rPr lang="en-US" sz="2000" dirty="0">
                <a:latin typeface="Andale Mono" panose="020B0509000000000004" pitchFamily="49" charset="0"/>
              </a:rPr>
              <a:t>( ….)</a:t>
            </a:r>
          </a:p>
          <a:p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2000" dirty="0">
                <a:latin typeface="Andale Mono" panose="020B0509000000000004" pitchFamily="49" charset="0"/>
              </a:rPr>
              <a:t>….</a:t>
            </a:r>
          </a:p>
          <a:p>
            <a:r>
              <a:rPr lang="en-US" sz="2000" dirty="0" err="1">
                <a:latin typeface="Andale Mono" panose="020B0509000000000004" pitchFamily="49" charset="0"/>
              </a:rPr>
              <a:t>var</a:t>
            </a:r>
            <a:r>
              <a:rPr lang="en-US" sz="2000" dirty="0">
                <a:latin typeface="Andale Mono" panose="020B0509000000000004" pitchFamily="49" charset="0"/>
              </a:rPr>
              <a:t> v = c. </a:t>
            </a:r>
            <a:r>
              <a:rPr lang="en-US" sz="2000" dirty="0" err="1">
                <a:latin typeface="Andale Mono" panose="020B0509000000000004" pitchFamily="49" charset="0"/>
              </a:rPr>
              <a:t>getImageData</a:t>
            </a:r>
            <a:r>
              <a:rPr lang="en-US" sz="20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2000" dirty="0">
                <a:latin typeface="Andale Mono" panose="020B0509000000000004" pitchFamily="49" charset="0"/>
              </a:rPr>
              <a:t>hash(v.</a:t>
            </a:r>
            <a:r>
              <a:rPr lang="en-US" sz="2000" b="1" dirty="0">
                <a:latin typeface="Andale Mono" panose="020B0509000000000004" pitchFamily="49" charset="0"/>
              </a:rPr>
              <a:t> data) </a:t>
            </a:r>
            <a:endParaRPr lang="en-US" sz="20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3DF32-B9EB-B24A-9371-03AA7C3EA7AE}"/>
              </a:ext>
            </a:extLst>
          </p:cNvPr>
          <p:cNvSpPr txBox="1"/>
          <p:nvPr/>
        </p:nvSpPr>
        <p:spPr>
          <a:xfrm>
            <a:off x="3846653" y="4136062"/>
            <a:ext cx="22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Draw complex objects</a:t>
            </a:r>
          </a:p>
        </p:txBody>
      </p:sp>
      <p:cxnSp>
        <p:nvCxnSpPr>
          <p:cNvPr id="10" name="Straight Arrow Connector 9" descr="arrow">
            <a:extLst>
              <a:ext uri="{FF2B5EF4-FFF2-40B4-BE49-F238E27FC236}">
                <a16:creationId xmlns:a16="http://schemas.microsoft.com/office/drawing/2014/main" id="{4ECF1590-9F74-8C49-9383-22A6BD1EB8B6}"/>
              </a:ext>
            </a:extLst>
          </p:cNvPr>
          <p:cNvCxnSpPr/>
          <p:nvPr/>
        </p:nvCxnSpPr>
        <p:spPr>
          <a:xfrm flipH="1">
            <a:off x="3160852" y="4320728"/>
            <a:ext cx="538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 descr="arrow">
            <a:extLst>
              <a:ext uri="{FF2B5EF4-FFF2-40B4-BE49-F238E27FC236}">
                <a16:creationId xmlns:a16="http://schemas.microsoft.com/office/drawing/2014/main" id="{4F368878-68AF-944A-B272-968E31BFD222}"/>
              </a:ext>
            </a:extLst>
          </p:cNvPr>
          <p:cNvCxnSpPr/>
          <p:nvPr/>
        </p:nvCxnSpPr>
        <p:spPr>
          <a:xfrm>
            <a:off x="2890156" y="5423118"/>
            <a:ext cx="1351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E9D6B8-2B60-804C-9CE2-3D04FA5DE32F}"/>
              </a:ext>
            </a:extLst>
          </p:cNvPr>
          <p:cNvSpPr txBox="1"/>
          <p:nvPr/>
        </p:nvSpPr>
        <p:spPr>
          <a:xfrm>
            <a:off x="4353586" y="5238452"/>
            <a:ext cx="121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Fingerprint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57581-552A-2A45-A5CF-9B37061102AE}"/>
              </a:ext>
            </a:extLst>
          </p:cNvPr>
          <p:cNvSpPr txBox="1"/>
          <p:nvPr/>
        </p:nvSpPr>
        <p:spPr>
          <a:xfrm>
            <a:off x="6132815" y="3730347"/>
            <a:ext cx="594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does it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Depends on browser, OS, fonts, GPU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canvas fingerprint">
            <a:extLst>
              <a:ext uri="{FF2B5EF4-FFF2-40B4-BE49-F238E27FC236}">
                <a16:creationId xmlns:a16="http://schemas.microsoft.com/office/drawing/2014/main" id="{ECFCB71E-01CF-8C41-95FC-130EECB2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613" y="4830700"/>
            <a:ext cx="4425939" cy="186194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99377" y="6100220"/>
            <a:ext cx="5842936" cy="577282"/>
          </a:xfr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2014, 5.5% of Alexa top 100K sites were using canvas fingerprinting 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 2014]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B111-74AD-4547-B58C-F84047D5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899" y="6400360"/>
            <a:ext cx="2743200" cy="365125"/>
          </a:xfrm>
        </p:spPr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7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  <p:bldP spid="14" grpId="0" uiExpand="1" build="allAtOnce"/>
      <p:bldP spid="7" grpId="1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97F39-63DE-6A45-B035-633F1D15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studies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CD9659-7416-A140-A9C3-2BC1ED0E138A}"/>
              </a:ext>
            </a:extLst>
          </p:cNvPr>
          <p:cNvSpPr/>
          <p:nvPr/>
        </p:nvSpPr>
        <p:spPr>
          <a:xfrm>
            <a:off x="479534" y="1783220"/>
            <a:ext cx="111567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Two studies have investigated the diversity of browser fingerprints.</a:t>
            </a:r>
          </a:p>
        </p:txBody>
      </p:sp>
      <p:pic>
        <p:nvPicPr>
          <p:cNvPr id="6" name="Picture 5" descr="fingerprint uniqueness">
            <a:extLst>
              <a:ext uri="{FF2B5EF4-FFF2-40B4-BE49-F238E27FC236}">
                <a16:creationId xmlns:a16="http://schemas.microsoft.com/office/drawing/2014/main" id="{E495EF3D-FEF7-EA43-8009-1DC757BD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0" y="2460183"/>
            <a:ext cx="10703379" cy="35104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0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9672-154E-EF4F-AC78-DF79E270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Panopticlick</a:t>
            </a:r>
            <a:endParaRPr lang="en-US" dirty="0"/>
          </a:p>
        </p:txBody>
      </p:sp>
      <p:pic>
        <p:nvPicPr>
          <p:cNvPr id="3" name="Picture 2" descr="screenshot of panopticlick">
            <a:extLst>
              <a:ext uri="{FF2B5EF4-FFF2-40B4-BE49-F238E27FC236}">
                <a16:creationId xmlns:a16="http://schemas.microsoft.com/office/drawing/2014/main" id="{4D137375-82E3-E448-A4B2-6B4ABA8E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558491"/>
            <a:ext cx="8102600" cy="2578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C08D3B-12EC-5B40-91BE-933064783B09}"/>
              </a:ext>
            </a:extLst>
          </p:cNvPr>
          <p:cNvSpPr/>
          <p:nvPr/>
        </p:nvSpPr>
        <p:spPr>
          <a:xfrm>
            <a:off x="7447394" y="517038"/>
            <a:ext cx="3531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panopticlick.eff.org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47465C-9F3F-F946-88EE-1629F4A04EBB}"/>
              </a:ext>
            </a:extLst>
          </p:cNvPr>
          <p:cNvSpPr/>
          <p:nvPr/>
        </p:nvSpPr>
        <p:spPr>
          <a:xfrm>
            <a:off x="1291083" y="4308519"/>
            <a:ext cx="100627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needed to uniquely identify a browser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 – number of connected devices: 5 000 000 000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 – number of bits for a unique id: 33 bits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Idea: distinguish user’s browsers by accessing browser features and using their probability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5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F0A78A-3C1E-4742-A39F-D44D1157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Am I Unique</a:t>
            </a:r>
            <a:endParaRPr lang="en-US" dirty="0"/>
          </a:p>
        </p:txBody>
      </p:sp>
      <p:pic>
        <p:nvPicPr>
          <p:cNvPr id="6" name="Picture 5" descr="screenshot of amiunique">
            <a:extLst>
              <a:ext uri="{FF2B5EF4-FFF2-40B4-BE49-F238E27FC236}">
                <a16:creationId xmlns:a16="http://schemas.microsoft.com/office/drawing/2014/main" id="{02C786AB-FD7D-2E4B-9394-6AC474EC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6" y="1844257"/>
            <a:ext cx="6233835" cy="40391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321-6E91-AB41-80C1-20A4B499D5F6}"/>
              </a:ext>
            </a:extLst>
          </p:cNvPr>
          <p:cNvSpPr/>
          <p:nvPr/>
        </p:nvSpPr>
        <p:spPr>
          <a:xfrm>
            <a:off x="6564086" y="2274838"/>
            <a:ext cx="56279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Website launched in November 2014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Collected 660,000+ fingerprints so far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Browser extension available to see the evolution of your own browser fingerprint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616CC-FC24-7D40-A1A1-8525FA49803D}"/>
              </a:ext>
            </a:extLst>
          </p:cNvPr>
          <p:cNvSpPr/>
          <p:nvPr/>
        </p:nvSpPr>
        <p:spPr>
          <a:xfrm>
            <a:off x="8372492" y="834246"/>
            <a:ext cx="2370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amiunique.org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1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1328DE-E51D-3243-B839-4EAC3749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Goals for today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6571" y="2086200"/>
            <a:ext cx="109097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What is stateless tracking?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Different ways to do stateless tracking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Browser and OS level properties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Hardware level properties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32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F86EA3-8400-8E49-846A-2E7DC2E4D603}"/>
              </a:ext>
            </a:extLst>
          </p:cNvPr>
          <p:cNvSpPr/>
          <p:nvPr/>
        </p:nvSpPr>
        <p:spPr>
          <a:xfrm>
            <a:off x="529652" y="6275633"/>
            <a:ext cx="8689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contents are borrowed from online material provided 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Nataliia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Bielova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33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02A1-BEF5-2841-9495-24BC11F7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Metric for computing uniqueness</a:t>
            </a:r>
            <a:endParaRPr lang="en-US" dirty="0"/>
          </a:p>
        </p:txBody>
      </p:sp>
      <p:pic>
        <p:nvPicPr>
          <p:cNvPr id="3" name="Picture 2" descr="definition of entropy">
            <a:extLst>
              <a:ext uri="{FF2B5EF4-FFF2-40B4-BE49-F238E27FC236}">
                <a16:creationId xmlns:a16="http://schemas.microsoft.com/office/drawing/2014/main" id="{D86D3FA0-1137-C945-8F0E-3C93DB14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37" y="1738831"/>
            <a:ext cx="7927810" cy="2210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definition of normalized entropy">
            <a:extLst>
              <a:ext uri="{FF2B5EF4-FFF2-40B4-BE49-F238E27FC236}">
                <a16:creationId xmlns:a16="http://schemas.microsoft.com/office/drawing/2014/main" id="{FC02C91E-90D7-4041-A713-906D7656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7" y="4489981"/>
            <a:ext cx="7696125" cy="1950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FC8C1A-4F86-A840-A267-87FB2F64358E}"/>
              </a:ext>
            </a:extLst>
          </p:cNvPr>
          <p:cNvSpPr txBox="1"/>
          <p:nvPr/>
        </p:nvSpPr>
        <p:spPr>
          <a:xfrm>
            <a:off x="8763662" y="2438546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AF7A4-8583-3545-8E57-6802ED1F25E9}"/>
              </a:ext>
            </a:extLst>
          </p:cNvPr>
          <p:cNvSpPr txBox="1"/>
          <p:nvPr/>
        </p:nvSpPr>
        <p:spPr>
          <a:xfrm>
            <a:off x="8387862" y="4385624"/>
            <a:ext cx="252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across different size dataset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B0EA-5FE5-274C-B17B-8FD89017E3FD}"/>
              </a:ext>
            </a:extLst>
          </p:cNvPr>
          <p:cNvSpPr/>
          <p:nvPr/>
        </p:nvSpPr>
        <p:spPr>
          <a:xfrm>
            <a:off x="8516002" y="5593322"/>
            <a:ext cx="3189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H</a:t>
            </a:r>
            <a:r>
              <a:rPr lang="en-US" baseline="-25000" dirty="0">
                <a:latin typeface="Arial" panose="020B0604020202020204" pitchFamily="34" charset="0"/>
              </a:rPr>
              <a:t>M </a:t>
            </a:r>
            <a:r>
              <a:rPr lang="en-US" dirty="0">
                <a:latin typeface="Arial" panose="020B0604020202020204" pitchFamily="34" charset="0"/>
              </a:rPr>
              <a:t>= log</a:t>
            </a:r>
            <a:r>
              <a:rPr lang="en-US" baseline="-25000" dirty="0">
                <a:latin typeface="Courier New" panose="02070309020205020404" pitchFamily="49" charset="0"/>
              </a:rPr>
              <a:t>2</a:t>
            </a:r>
            <a:r>
              <a:rPr lang="en-US" dirty="0">
                <a:latin typeface="Arial" panose="020B0604020202020204" pitchFamily="34" charset="0"/>
              </a:rPr>
              <a:t>(N) with N being the number of fingerprints in the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7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E8DD-AE50-D34E-B409-4462FD43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1" y="188318"/>
            <a:ext cx="10952018" cy="1325563"/>
          </a:xfrm>
        </p:spPr>
        <p:txBody>
          <a:bodyPr>
            <a:norm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Panopticlick</a:t>
            </a:r>
            <a:r>
              <a:rPr lang="en-US" dirty="0"/>
              <a:t> and </a:t>
            </a:r>
            <a:r>
              <a:rPr lang="en-US" dirty="0" err="1"/>
              <a:t>AmIUnique</a:t>
            </a:r>
            <a:endParaRPr lang="en-US" dirty="0"/>
          </a:p>
        </p:txBody>
      </p:sp>
      <p:pic>
        <p:nvPicPr>
          <p:cNvPr id="3" name="Picture 2" descr="Comparing Panopticlick and AmIUnique&#13;&#10;">
            <a:extLst>
              <a:ext uri="{FF2B5EF4-FFF2-40B4-BE49-F238E27FC236}">
                <a16:creationId xmlns:a16="http://schemas.microsoft.com/office/drawing/2014/main" id="{07FF0712-A223-A643-9298-B4EDE149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3" y="1205042"/>
            <a:ext cx="8163658" cy="38844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3EB73-7C8F-3141-88D9-8CC80FA75B39}"/>
              </a:ext>
            </a:extLst>
          </p:cNvPr>
          <p:cNvSpPr/>
          <p:nvPr/>
        </p:nvSpPr>
        <p:spPr>
          <a:xfrm>
            <a:off x="597174" y="5443473"/>
            <a:ext cx="10966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AmIunique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dataset: identifying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desktop fingerprints. This number is lower for mobile fingerprints at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81%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yet still quite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5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0239-41B0-5F41-ADF4-118E211D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772"/>
            <a:ext cx="10515600" cy="1325563"/>
          </a:xfrm>
        </p:spPr>
        <p:txBody>
          <a:bodyPr/>
          <a:lstStyle/>
          <a:p>
            <a:r>
              <a:rPr lang="en-US" dirty="0"/>
              <a:t>Comparing based on platforms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C8132-0709-A543-A5CB-74CC65EDE6FB}"/>
              </a:ext>
            </a:extLst>
          </p:cNvPr>
          <p:cNvSpPr txBox="1"/>
          <p:nvPr/>
        </p:nvSpPr>
        <p:spPr>
          <a:xfrm>
            <a:off x="571292" y="1484335"/>
            <a:ext cx="483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User-agent for desktop Vs. Mobile</a:t>
            </a:r>
          </a:p>
        </p:txBody>
      </p:sp>
      <p:pic>
        <p:nvPicPr>
          <p:cNvPr id="9" name="Picture 8" descr="plots">
            <a:extLst>
              <a:ext uri="{FF2B5EF4-FFF2-40B4-BE49-F238E27FC236}">
                <a16:creationId xmlns:a16="http://schemas.microsoft.com/office/drawing/2014/main" id="{FABDA736-C5DA-0F47-A827-C1E2BFAB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2" y="2147766"/>
            <a:ext cx="5448300" cy="341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1E025A-348F-204D-88F6-E24E690171F1}"/>
              </a:ext>
            </a:extLst>
          </p:cNvPr>
          <p:cNvSpPr txBox="1"/>
          <p:nvPr/>
        </p:nvSpPr>
        <p:spPr>
          <a:xfrm>
            <a:off x="6989575" y="1484335"/>
            <a:ext cx="4410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User-agent for iOS Vs. Android</a:t>
            </a:r>
          </a:p>
        </p:txBody>
      </p:sp>
      <p:pic>
        <p:nvPicPr>
          <p:cNvPr id="7" name="Picture 6" descr="plots">
            <a:extLst>
              <a:ext uri="{FF2B5EF4-FFF2-40B4-BE49-F238E27FC236}">
                <a16:creationId xmlns:a16="http://schemas.microsoft.com/office/drawing/2014/main" id="{469F88FE-0739-C74D-A5C8-30A533FDC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87" y="2124106"/>
            <a:ext cx="5384800" cy="340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ADB18F-472F-D14F-8D33-5C1B37301C3A}"/>
              </a:ext>
            </a:extLst>
          </p:cNvPr>
          <p:cNvSpPr/>
          <p:nvPr/>
        </p:nvSpPr>
        <p:spPr>
          <a:xfrm>
            <a:off x="571292" y="5705812"/>
            <a:ext cx="111928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User-agent string: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Mozilla/5.0 (Windows NT 6.1; WOW64; rv:34.0) Gecko/20100101 Firefox/34.0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Mozilla/5.0 (Android; Mobile; rv:27.0) Gecko/27.0 Firefox/27.0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B921-ED83-3047-8E62-8A2A77A2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28" y="298539"/>
            <a:ext cx="10515600" cy="1325563"/>
          </a:xfrm>
        </p:spPr>
        <p:txBody>
          <a:bodyPr/>
          <a:lstStyle/>
          <a:p>
            <a:r>
              <a:rPr lang="en-US" dirty="0"/>
              <a:t>Comparing based on browsers and 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E5122-0F80-5249-B41A-FD6670C308AB}"/>
              </a:ext>
            </a:extLst>
          </p:cNvPr>
          <p:cNvSpPr txBox="1"/>
          <p:nvPr/>
        </p:nvSpPr>
        <p:spPr>
          <a:xfrm>
            <a:off x="1189523" y="1801361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Chrome Vs. Firefox</a:t>
            </a:r>
          </a:p>
        </p:txBody>
      </p:sp>
      <p:pic>
        <p:nvPicPr>
          <p:cNvPr id="6" name="Picture 5" descr="plots">
            <a:extLst>
              <a:ext uri="{FF2B5EF4-FFF2-40B4-BE49-F238E27FC236}">
                <a16:creationId xmlns:a16="http://schemas.microsoft.com/office/drawing/2014/main" id="{0D236808-2844-6B4C-92F8-B63D1D52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8" y="2507761"/>
            <a:ext cx="5334000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D4D3A-D688-094A-87B1-0C84974BF7CE}"/>
              </a:ext>
            </a:extLst>
          </p:cNvPr>
          <p:cNvSpPr txBox="1"/>
          <p:nvPr/>
        </p:nvSpPr>
        <p:spPr>
          <a:xfrm>
            <a:off x="8375769" y="1570528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JS Vs. no-JS</a:t>
            </a:r>
          </a:p>
        </p:txBody>
      </p:sp>
      <p:pic>
        <p:nvPicPr>
          <p:cNvPr id="3" name="Picture 2" descr="plots">
            <a:extLst>
              <a:ext uri="{FF2B5EF4-FFF2-40B4-BE49-F238E27FC236}">
                <a16:creationId xmlns:a16="http://schemas.microsoft.com/office/drawing/2014/main" id="{16598754-B540-744F-9EE4-04844F9B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67" y="2263026"/>
            <a:ext cx="5511800" cy="3454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1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BE554D-658E-2A46-8B93-C7D880E5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Summary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41EBCB-C414-7B4B-BF08-44BF2615B287}"/>
              </a:ext>
            </a:extLst>
          </p:cNvPr>
          <p:cNvSpPr/>
          <p:nvPr/>
        </p:nvSpPr>
        <p:spPr>
          <a:xfrm>
            <a:off x="665153" y="1863859"/>
            <a:ext cx="112044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Servers can easily collect information about a device to form what is called a browser fingerprint.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is so much diversity that users can be tracked online if their fingerprint is unique.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Test your device on https://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amiunique.org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https://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panopticlick.eff.org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23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Very hard to opt-out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Even if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you delete all the cookies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you clean all the storages (HTML5, Flash)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you use browser private mode</a:t>
            </a:r>
          </a:p>
          <a:p>
            <a:pPr lvl="1"/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…your fingerprint remains the same! </a:t>
            </a:r>
          </a:p>
        </p:txBody>
      </p:sp>
      <p:pic>
        <p:nvPicPr>
          <p:cNvPr id="6" name="Picture 5" descr="&quot;&quot;"/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700">
            <a:off x="8007719" y="451588"/>
            <a:ext cx="3948961" cy="57068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8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CF89F6-9A31-A84E-878A-5D9DBFF7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9697"/>
            <a:ext cx="12288982" cy="1325563"/>
          </a:xfrm>
        </p:spPr>
        <p:txBody>
          <a:bodyPr>
            <a:normAutofit/>
          </a:bodyPr>
          <a:lstStyle/>
          <a:p>
            <a:r>
              <a:rPr lang="en-US" dirty="0"/>
              <a:t>How effective is fingerprinting at large scale?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ECCBF-F36E-3745-B5D8-0EFF835269C4}"/>
              </a:ext>
            </a:extLst>
          </p:cNvPr>
          <p:cNvSpPr txBox="1"/>
          <p:nvPr/>
        </p:nvSpPr>
        <p:spPr>
          <a:xfrm>
            <a:off x="334108" y="1336523"/>
            <a:ext cx="4220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Larger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Same geographic location (time-zone similar)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2A4EE8-778C-B544-870A-2A5850750EC1}"/>
              </a:ext>
            </a:extLst>
          </p:cNvPr>
          <p:cNvSpPr/>
          <p:nvPr/>
        </p:nvSpPr>
        <p:spPr>
          <a:xfrm>
            <a:off x="199291" y="6033184"/>
            <a:ext cx="10668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Hiding in the Crowd: an Analysis of the Effectiveness of Browser Fingerprinting at Large Scale Alejandro Gómez-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Boix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Pierre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Laperdrix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Benoit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Baudry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Web Conference (WWW 2018)</a:t>
            </a:r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7609139B-8037-344F-AA28-DA910DDC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27" y="1477220"/>
            <a:ext cx="7301550" cy="1347077"/>
          </a:xfrm>
          <a:prstGeom prst="rect">
            <a:avLst/>
          </a:prstGeom>
        </p:spPr>
      </p:pic>
      <p:pic>
        <p:nvPicPr>
          <p:cNvPr id="9" name="Picture 8" descr="plot">
            <a:extLst>
              <a:ext uri="{FF2B5EF4-FFF2-40B4-BE49-F238E27FC236}">
                <a16:creationId xmlns:a16="http://schemas.microsoft.com/office/drawing/2014/main" id="{D441CA4B-80D6-E84F-9F31-F862FB4C7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3" y="2824297"/>
            <a:ext cx="5791200" cy="31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8FFE7-15BF-B64B-9555-BE1CC70A76AF}"/>
              </a:ext>
            </a:extLst>
          </p:cNvPr>
          <p:cNvSpPr txBox="1"/>
          <p:nvPr/>
        </p:nvSpPr>
        <p:spPr>
          <a:xfrm>
            <a:off x="7315201" y="3706599"/>
            <a:ext cx="4299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difference do we see?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as effective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90% vs 33.6% desktop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81% vs. 18.5% mobile</a:t>
            </a:r>
          </a:p>
        </p:txBody>
      </p:sp>
    </p:spTree>
    <p:extLst>
      <p:ext uri="{BB962C8B-B14F-4D97-AF65-F5344CB8AC3E}">
        <p14:creationId xmlns:p14="http://schemas.microsoft.com/office/powerpoint/2010/main" val="394860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CFEA-365C-A048-851F-3448FB24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81111"/>
            <a:ext cx="1099358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What if fingerprints change over time?</a:t>
            </a:r>
            <a:endParaRPr lang="en-US" dirty="0"/>
          </a:p>
        </p:txBody>
      </p:sp>
      <p:pic>
        <p:nvPicPr>
          <p:cNvPr id="7" name="Picture 6" descr="table of browser attributes">
            <a:extLst>
              <a:ext uri="{FF2B5EF4-FFF2-40B4-BE49-F238E27FC236}">
                <a16:creationId xmlns:a16="http://schemas.microsoft.com/office/drawing/2014/main" id="{B4F8BE7A-70FA-1143-8A58-EA727812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2" y="1132944"/>
            <a:ext cx="5785338" cy="4592112"/>
          </a:xfrm>
          <a:prstGeom prst="rect">
            <a:avLst/>
          </a:prstGeom>
        </p:spPr>
      </p:pic>
      <p:pic>
        <p:nvPicPr>
          <p:cNvPr id="3" name="Picture 2" descr="evolution of fingerprint">
            <a:extLst>
              <a:ext uri="{FF2B5EF4-FFF2-40B4-BE49-F238E27FC236}">
                <a16:creationId xmlns:a16="http://schemas.microsoft.com/office/drawing/2014/main" id="{2CD4F5EA-BB0B-6F45-B5F7-263411B1C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46" y="1311770"/>
            <a:ext cx="5835104" cy="3637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F1879-9D68-D849-8780-9E0087A4A1F0}"/>
              </a:ext>
            </a:extLst>
          </p:cNvPr>
          <p:cNvSpPr txBox="1"/>
          <p:nvPr/>
        </p:nvSpPr>
        <p:spPr>
          <a:xfrm>
            <a:off x="6680639" y="5237415"/>
            <a:ext cx="477297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attributes change more frequently than others</a:t>
            </a:r>
          </a:p>
        </p:txBody>
      </p:sp>
      <p:cxnSp>
        <p:nvCxnSpPr>
          <p:cNvPr id="11" name="Straight Arrow Connector 10" descr="arrow">
            <a:extLst>
              <a:ext uri="{FF2B5EF4-FFF2-40B4-BE49-F238E27FC236}">
                <a16:creationId xmlns:a16="http://schemas.microsoft.com/office/drawing/2014/main" id="{8D29C625-4001-5248-9D0A-B9CF17320687}"/>
              </a:ext>
            </a:extLst>
          </p:cNvPr>
          <p:cNvCxnSpPr>
            <a:cxnSpLocks/>
          </p:cNvCxnSpPr>
          <p:nvPr/>
        </p:nvCxnSpPr>
        <p:spPr>
          <a:xfrm flipV="1">
            <a:off x="10549171" y="1406674"/>
            <a:ext cx="0" cy="244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A889C4-744A-4B44-A393-ECE37DD619BA}"/>
              </a:ext>
            </a:extLst>
          </p:cNvPr>
          <p:cNvSpPr/>
          <p:nvPr/>
        </p:nvSpPr>
        <p:spPr>
          <a:xfrm>
            <a:off x="310662" y="6144007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FP-Stalker: Tracking Browser Fingerprint Evolutions. Antoine </a:t>
            </a:r>
            <a:r>
              <a:rPr lang="en-US" dirty="0" err="1"/>
              <a:t>Vastel</a:t>
            </a:r>
            <a:r>
              <a:rPr lang="en-US" dirty="0"/>
              <a:t>, Pierre </a:t>
            </a:r>
            <a:r>
              <a:rPr lang="en-US" dirty="0" err="1"/>
              <a:t>Laperdrix</a:t>
            </a:r>
            <a:r>
              <a:rPr lang="en-US" dirty="0"/>
              <a:t>, Walter </a:t>
            </a:r>
            <a:r>
              <a:rPr lang="en-US" dirty="0" err="1"/>
              <a:t>Rudametkin</a:t>
            </a:r>
            <a:r>
              <a:rPr lang="en-US" dirty="0"/>
              <a:t>, Romain </a:t>
            </a:r>
            <a:r>
              <a:rPr lang="en-US" dirty="0" err="1"/>
              <a:t>Rouvoy</a:t>
            </a:r>
            <a:r>
              <a:rPr lang="en-US" dirty="0"/>
              <a:t>, IEEE S&amp;P,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/>
          </a:p>
        </p:txBody>
      </p:sp>
      <p:sp>
        <p:nvSpPr>
          <p:cNvPr id="10" name="Frame 9" descr="highlight">
            <a:extLst>
              <a:ext uri="{FF2B5EF4-FFF2-40B4-BE49-F238E27FC236}">
                <a16:creationId xmlns:a16="http://schemas.microsoft.com/office/drawing/2014/main" id="{87005149-C103-5049-8140-57144E404173}"/>
              </a:ext>
            </a:extLst>
          </p:cNvPr>
          <p:cNvSpPr/>
          <p:nvPr/>
        </p:nvSpPr>
        <p:spPr>
          <a:xfrm>
            <a:off x="3768435" y="1651437"/>
            <a:ext cx="2289465" cy="3873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EAFC2-1A42-EF43-A543-0934F6AA3B48}"/>
              </a:ext>
            </a:extLst>
          </p:cNvPr>
          <p:cNvSpPr/>
          <p:nvPr/>
        </p:nvSpPr>
        <p:spPr>
          <a:xfrm>
            <a:off x="561109" y="2963192"/>
            <a:ext cx="5237018" cy="1205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of the browsers never see a change in resolution whereas 10% see a change in avg. 3.1 days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463CDA-D828-7D41-B42E-07CC2AE1CEC9}"/>
              </a:ext>
            </a:extLst>
          </p:cNvPr>
          <p:cNvSpPr/>
          <p:nvPr/>
        </p:nvSpPr>
        <p:spPr>
          <a:xfrm>
            <a:off x="7516091" y="2407084"/>
            <a:ext cx="3638193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means the probability that at least one transition occurs in 13 days is 0.9 (blue).</a:t>
            </a:r>
          </a:p>
        </p:txBody>
      </p:sp>
      <p:cxnSp>
        <p:nvCxnSpPr>
          <p:cNvPr id="16" name="Straight Arrow Connector 15" descr="arrow">
            <a:extLst>
              <a:ext uri="{FF2B5EF4-FFF2-40B4-BE49-F238E27FC236}">
                <a16:creationId xmlns:a16="http://schemas.microsoft.com/office/drawing/2014/main" id="{AE40D02B-865D-4A40-AC50-E1E26CC78ED7}"/>
              </a:ext>
            </a:extLst>
          </p:cNvPr>
          <p:cNvCxnSpPr>
            <a:cxnSpLocks/>
          </p:cNvCxnSpPr>
          <p:nvPr/>
        </p:nvCxnSpPr>
        <p:spPr>
          <a:xfrm flipH="1">
            <a:off x="7426036" y="1681893"/>
            <a:ext cx="31231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86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2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42A38B-CD06-F244-A7ED-6EB26358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Using ML to link fingerprints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55A918-0033-494B-8E45-B8DA969DF77D}"/>
              </a:ext>
            </a:extLst>
          </p:cNvPr>
          <p:cNvSpPr/>
          <p:nvPr/>
        </p:nvSpPr>
        <p:spPr>
          <a:xfrm>
            <a:off x="369588" y="2047006"/>
            <a:ext cx="5392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Compute the probability that two fingerprints originate from the same browser using Random forest. </a:t>
            </a:r>
          </a:p>
        </p:txBody>
      </p:sp>
      <p:pic>
        <p:nvPicPr>
          <p:cNvPr id="9" name="Picture 8" descr="plot">
            <a:extLst>
              <a:ext uri="{FF2B5EF4-FFF2-40B4-BE49-F238E27FC236}">
                <a16:creationId xmlns:a16="http://schemas.microsoft.com/office/drawing/2014/main" id="{3901CE37-1122-BC44-936C-0B593A62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890" y="1396357"/>
            <a:ext cx="6731419" cy="4959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EC6CF-70D4-004A-8646-1FF63FB173DE}"/>
              </a:ext>
            </a:extLst>
          </p:cNvPr>
          <p:cNvSpPr txBox="1"/>
          <p:nvPr/>
        </p:nvSpPr>
        <p:spPr>
          <a:xfrm>
            <a:off x="369588" y="4521980"/>
            <a:ext cx="494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avg. 75 days of tracking capability through this approach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54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Extension fingerprint</a:t>
            </a:r>
          </a:p>
        </p:txBody>
      </p:sp>
      <p:pic>
        <p:nvPicPr>
          <p:cNvPr id="8" name="Picture 7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496" y="342210"/>
            <a:ext cx="2564504" cy="2564504"/>
          </a:xfrm>
          <a:prstGeom prst="rect">
            <a:avLst/>
          </a:prstGeom>
        </p:spPr>
      </p:pic>
      <p:pic>
        <p:nvPicPr>
          <p:cNvPr id="9" name="Picture 8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822" y="716330"/>
            <a:ext cx="1673178" cy="1614235"/>
          </a:xfrm>
          <a:prstGeom prst="rect">
            <a:avLst/>
          </a:prstGeom>
        </p:spPr>
      </p:pic>
      <p:pic>
        <p:nvPicPr>
          <p:cNvPr id="10" name="Picture 9" descr="&quot;&quo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57" y="1523448"/>
            <a:ext cx="1062181" cy="1062181"/>
          </a:xfrm>
          <a:prstGeom prst="rect">
            <a:avLst/>
          </a:prstGeom>
        </p:spPr>
      </p:pic>
      <p:sp>
        <p:nvSpPr>
          <p:cNvPr id="11" name="&quot;No&quot; Symbol 10" descr="&quot;&quot;"/>
          <p:cNvSpPr/>
          <p:nvPr/>
        </p:nvSpPr>
        <p:spPr>
          <a:xfrm>
            <a:off x="3171257" y="1523447"/>
            <a:ext cx="1062181" cy="1062181"/>
          </a:xfrm>
          <a:prstGeom prst="noSmoking">
            <a:avLst>
              <a:gd name="adj" fmla="val 646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22890" y="29702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Recap: Cookie based tracking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 descr="&quot;&quot;"/>
          <p:cNvGraphicFramePr>
            <a:graphicFrameLocks noGrp="1"/>
          </p:cNvGraphicFramePr>
          <p:nvPr>
            <p:extLst/>
          </p:nvPr>
        </p:nvGraphicFramePr>
        <p:xfrm>
          <a:off x="1683003" y="1680931"/>
          <a:ext cx="8217743" cy="4587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8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8679">
                <a:tc>
                  <a:txBody>
                    <a:bodyPr/>
                    <a:lstStyle/>
                    <a:p>
                      <a:r>
                        <a:rPr lang="en-US" b="1" dirty="0"/>
                        <a:t>Type</a:t>
                      </a:r>
                      <a:r>
                        <a:rPr lang="en-US" b="1" baseline="0" dirty="0"/>
                        <a:t> (</a:t>
                      </a:r>
                      <a:r>
                        <a:rPr lang="en-US" b="1" dirty="0"/>
                        <a:t>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</a:t>
                      </a:r>
                      <a:r>
                        <a:rPr lang="en-US" b="1" baseline="0" dirty="0"/>
                        <a:t> Visits</a:t>
                      </a:r>
                    </a:p>
                    <a:p>
                      <a:r>
                        <a:rPr lang="en-US" b="1" baseline="0" dirty="0"/>
                        <a:t>Directly?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Overview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en-US" baseline="30000" dirty="0">
                          <a:solidFill>
                            <a:srgbClr val="0070C0"/>
                          </a:solidFill>
                        </a:rPr>
                        <a:t>st</a:t>
                      </a:r>
                      <a:r>
                        <a:rPr lang="en-US" baseline="0" dirty="0">
                          <a:solidFill>
                            <a:srgbClr val="0070C0"/>
                          </a:solidFill>
                        </a:rPr>
                        <a:t> party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Within-Site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Site does its own on-site analytics.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66FF"/>
                          </a:solidFill>
                        </a:rPr>
                        <a:t>Analytics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Within-Site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Site uses third-party analytics</a:t>
                      </a:r>
                      <a:r>
                        <a:rPr lang="en-US" baseline="0" dirty="0"/>
                        <a:t> engine (e.g., Google Analytics).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66FF"/>
                          </a:solidFill>
                        </a:rPr>
                        <a:t>Vanilla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Site</a:t>
                      </a:r>
                      <a:r>
                        <a:rPr lang="en-US" baseline="0" dirty="0"/>
                        <a:t> embeds third-party tracker that uses third-party storage (e.g., </a:t>
                      </a:r>
                      <a:r>
                        <a:rPr lang="en-US" baseline="0" dirty="0" err="1"/>
                        <a:t>Doubleclick</a:t>
                      </a:r>
                      <a:r>
                        <a:rPr lang="en-US" baseline="0" dirty="0"/>
                        <a:t>).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66FF"/>
                          </a:solidFill>
                        </a:rPr>
                        <a:t>Forced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Cross-Site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(forced)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Site</a:t>
                      </a:r>
                      <a:r>
                        <a:rPr lang="en-US" baseline="0" dirty="0"/>
                        <a:t> embeds third-party tracker that forced the user to visit directly (e.g., via popup).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66FF"/>
                          </a:solidFill>
                        </a:rPr>
                        <a:t>Referred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Cross-Site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Tracker relies</a:t>
                      </a:r>
                      <a:r>
                        <a:rPr lang="en-US" baseline="0" dirty="0"/>
                        <a:t> on another cross-site tracker to leak unique identifier values.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66FF"/>
                          </a:solidFill>
                        </a:rPr>
                        <a:t>Personal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Cross-Site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Site embeds</a:t>
                      </a:r>
                      <a:r>
                        <a:rPr lang="en-US" baseline="0" dirty="0"/>
                        <a:t> third-party tracker that the user otherwise visits directly (e.g., Facebook).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450533" y="2736749"/>
            <a:ext cx="4049443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Evolution: Embedding analytics libraries </a:t>
            </a:r>
          </a:p>
        </p:txBody>
      </p:sp>
      <p:sp>
        <p:nvSpPr>
          <p:cNvPr id="11" name="Curved Right Arrow 10" descr="arrow"/>
          <p:cNvSpPr/>
          <p:nvPr/>
        </p:nvSpPr>
        <p:spPr>
          <a:xfrm>
            <a:off x="1297985" y="2579257"/>
            <a:ext cx="385018" cy="831131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8675" y="3988115"/>
            <a:ext cx="3790506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Evolution: Third-party cookie blocking</a:t>
            </a:r>
          </a:p>
        </p:txBody>
      </p:sp>
      <p:sp>
        <p:nvSpPr>
          <p:cNvPr id="13" name="Curved Right Arrow 12" descr="arrow"/>
          <p:cNvSpPr/>
          <p:nvPr/>
        </p:nvSpPr>
        <p:spPr>
          <a:xfrm>
            <a:off x="1286127" y="3830623"/>
            <a:ext cx="385018" cy="831131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8675" y="4667685"/>
            <a:ext cx="3389308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Evolution: Complex ad networks</a:t>
            </a:r>
          </a:p>
        </p:txBody>
      </p:sp>
      <p:sp>
        <p:nvSpPr>
          <p:cNvPr id="9" name="Curved Right Arrow 8" descr="arrow"/>
          <p:cNvSpPr/>
          <p:nvPr/>
        </p:nvSpPr>
        <p:spPr>
          <a:xfrm>
            <a:off x="1286127" y="3830623"/>
            <a:ext cx="385018" cy="1484830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0533" y="5987018"/>
            <a:ext cx="2771387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Evolution: Social networks</a:t>
            </a:r>
          </a:p>
        </p:txBody>
      </p:sp>
      <p:sp>
        <p:nvSpPr>
          <p:cNvPr id="14" name="Curved Right Arrow 13" descr="arrow"/>
          <p:cNvSpPr/>
          <p:nvPr/>
        </p:nvSpPr>
        <p:spPr>
          <a:xfrm>
            <a:off x="1286127" y="3830623"/>
            <a:ext cx="396876" cy="2060312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3E6C7B-2D20-D544-88A8-D33E12B4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Many extensions out there</a:t>
            </a:r>
            <a:endParaRPr lang="en-US" dirty="0"/>
          </a:p>
        </p:txBody>
      </p:sp>
      <p:pic>
        <p:nvPicPr>
          <p:cNvPr id="9" name="Picture 8" descr="browser extensions">
            <a:extLst>
              <a:ext uri="{FF2B5EF4-FFF2-40B4-BE49-F238E27FC236}">
                <a16:creationId xmlns:a16="http://schemas.microsoft.com/office/drawing/2014/main" id="{7FE44AAB-B638-3446-B957-FB9AF372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47" y="1871625"/>
            <a:ext cx="5759643" cy="4229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01029-DB4E-304D-A939-3C6DA083F6CA}"/>
              </a:ext>
            </a:extLst>
          </p:cNvPr>
          <p:cNvSpPr txBox="1"/>
          <p:nvPr/>
        </p:nvSpPr>
        <p:spPr>
          <a:xfrm>
            <a:off x="6091664" y="1753217"/>
            <a:ext cx="6075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about privacy-enhancing extensions?</a:t>
            </a:r>
          </a:p>
        </p:txBody>
      </p:sp>
      <p:pic>
        <p:nvPicPr>
          <p:cNvPr id="6" name="Picture 5" descr="privacy-enhancing extensions">
            <a:extLst>
              <a:ext uri="{FF2B5EF4-FFF2-40B4-BE49-F238E27FC236}">
                <a16:creationId xmlns:a16="http://schemas.microsoft.com/office/drawing/2014/main" id="{E2AB13CF-82F0-B64D-8C21-176516C3F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752" y="2342254"/>
            <a:ext cx="2095500" cy="1816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DE04D1-12BB-2242-94E6-F6BEE1C978A6}"/>
              </a:ext>
            </a:extLst>
          </p:cNvPr>
          <p:cNvSpPr/>
          <p:nvPr/>
        </p:nvSpPr>
        <p:spPr>
          <a:xfrm>
            <a:off x="6463436" y="4285725"/>
            <a:ext cx="55324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• Privacy Paradox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Users’ fingerprints can be enriched by their browser extensions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274638"/>
            <a:ext cx="12857974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Fingerprinting users by their </a:t>
            </a:r>
            <a:b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Browser extensions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80701" y="1719207"/>
            <a:ext cx="6183560" cy="45243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/>
              <a:t>Fingerprintable</a:t>
            </a:r>
            <a:r>
              <a:rPr lang="en-US" b="1" dirty="0"/>
              <a:t> </a:t>
            </a:r>
          </a:p>
          <a:p>
            <a:r>
              <a:rPr lang="en-US" b="1" dirty="0"/>
              <a:t>Surface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>
            <a:off x="4011558" y="2095440"/>
            <a:ext cx="2387539" cy="233701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5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Extension_A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527168" y="3002125"/>
            <a:ext cx="3288238" cy="3117071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100000"/>
                  <a:shade val="100000"/>
                  <a:satMod val="130000"/>
                  <a:alpha val="57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5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Extension_C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349219" y="3853788"/>
            <a:ext cx="1856109" cy="1820511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36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3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Extension_B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7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Browser Plugins </a:t>
            </a:r>
            <a:r>
              <a:rPr lang="en-US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vs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Extensions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Plugins</a:t>
            </a:r>
            <a:r>
              <a:rPr lang="en-US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display non traditional HTML content</a:t>
            </a:r>
          </a:p>
          <a:p>
            <a:pPr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Examples: 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Flash, Java,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Sliverlight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All installed plugins are accessible via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navigator.plugins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JavaScript object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Extensions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extend or modify default behavior of a browser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Examples:</a:t>
            </a:r>
          </a:p>
          <a:p>
            <a:pPr lvl="1">
              <a:buFont typeface="Wingdings" charset="2"/>
              <a:buChar char="§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AdBlockPlus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LastPass,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Ghostery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Pinterest</a:t>
            </a:r>
          </a:p>
          <a:p>
            <a:pPr lvl="1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buFont typeface="Wingdings" charset="2"/>
              <a:buChar char="§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No API that webpages can use to detect all installed extensions</a:t>
            </a:r>
          </a:p>
        </p:txBody>
      </p:sp>
      <p:pic>
        <p:nvPicPr>
          <p:cNvPr id="7" name="Picture 6" descr="extensions">
            <a:extLst>
              <a:ext uri="{FF2B5EF4-FFF2-40B4-BE49-F238E27FC236}">
                <a16:creationId xmlns:a16="http://schemas.microsoft.com/office/drawing/2014/main" id="{D2FCEC6C-8DF8-E44A-8068-EE31EAC9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54" y="3563144"/>
            <a:ext cx="3708400" cy="876300"/>
          </a:xfrm>
          <a:prstGeom prst="rect">
            <a:avLst/>
          </a:prstGeom>
        </p:spPr>
      </p:pic>
      <p:pic>
        <p:nvPicPr>
          <p:cNvPr id="9" name="Picture 8" descr="extensions">
            <a:extLst>
              <a:ext uri="{FF2B5EF4-FFF2-40B4-BE49-F238E27FC236}">
                <a16:creationId xmlns:a16="http://schemas.microsoft.com/office/drawing/2014/main" id="{6494A520-3C77-174F-BE1A-5F65F316B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806092"/>
            <a:ext cx="5219700" cy="863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315" y="309676"/>
            <a:ext cx="7341541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Browser extension detection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1981200" y="1412109"/>
            <a:ext cx="8496944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73000"/>
              <a:buFont typeface="Courier New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via </a:t>
            </a:r>
            <a:r>
              <a:rPr lang="en-US" b="1" dirty="0"/>
              <a:t>Web Accessible Resources </a:t>
            </a:r>
            <a:r>
              <a:rPr lang="en-US" dirty="0"/>
              <a:t>(ongoing)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hlinkClick r:id="rId2" action="ppaction://hlinkfile"/>
              </a:rPr>
              <a:t>chrome-extension://gpdjojdkbbmdfjfahjcgigfpmkopogic/img/icon_48.png</a:t>
            </a:r>
            <a:endParaRPr lang="en-US" sz="2000" dirty="0"/>
          </a:p>
        </p:txBody>
      </p:sp>
      <p:sp>
        <p:nvSpPr>
          <p:cNvPr id="14" name="Left Brace 13" descr="&quot;&quot;"/>
          <p:cNvSpPr/>
          <p:nvPr/>
        </p:nvSpPr>
        <p:spPr>
          <a:xfrm rot="16200000">
            <a:off x="5869632" y="476004"/>
            <a:ext cx="288032" cy="3744416"/>
          </a:xfrm>
          <a:prstGeom prst="leftBrace">
            <a:avLst>
              <a:gd name="adj1" fmla="val 8333"/>
              <a:gd name="adj2" fmla="val 50357"/>
            </a:avLst>
          </a:prstGeom>
          <a:ln>
            <a:solidFill>
              <a:srgbClr val="9E000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0005"/>
              </a:solidFill>
            </a:endParaRPr>
          </a:p>
        </p:txBody>
      </p:sp>
      <p:pic>
        <p:nvPicPr>
          <p:cNvPr id="13" name="Picture 12" descr="plugin i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512" y="2852270"/>
            <a:ext cx="7452320" cy="2863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5005537" y="242022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E0005"/>
                </a:solidFill>
              </a:rPr>
              <a:t>unique extension ID</a:t>
            </a:r>
          </a:p>
        </p:txBody>
      </p:sp>
      <p:sp>
        <p:nvSpPr>
          <p:cNvPr id="4" name="Rectangle 3"/>
          <p:cNvSpPr/>
          <p:nvPr/>
        </p:nvSpPr>
        <p:spPr>
          <a:xfrm>
            <a:off x="2310624" y="6291712"/>
            <a:ext cx="5712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try it out: </a:t>
            </a:r>
            <a:r>
              <a:rPr lang="en-US" dirty="0">
                <a:hlinkClick r:id="rId4"/>
              </a:rPr>
              <a:t>http://blueberry-cobbler-11673.herokuapp.com/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98C8-3F7F-0B48-9AE5-F640A0E4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93972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Browser extension study</a:t>
            </a:r>
            <a:endParaRPr lang="en-US" dirty="0"/>
          </a:p>
        </p:txBody>
      </p:sp>
      <p:pic>
        <p:nvPicPr>
          <p:cNvPr id="8" name="Picture 7" descr="&quot;&quot;">
            <a:extLst>
              <a:ext uri="{FF2B5EF4-FFF2-40B4-BE49-F238E27FC236}">
                <a16:creationId xmlns:a16="http://schemas.microsoft.com/office/drawing/2014/main" id="{924D3FF6-9945-8A4B-BCDB-7F719F95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" y="1325750"/>
            <a:ext cx="8972062" cy="52131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F915-41CB-CE43-8B95-FEC41488ABB9}"/>
              </a:ext>
            </a:extLst>
          </p:cNvPr>
          <p:cNvSpPr/>
          <p:nvPr/>
        </p:nvSpPr>
        <p:spPr>
          <a:xfrm>
            <a:off x="7863832" y="4718577"/>
            <a:ext cx="37631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G.G. </a:t>
            </a:r>
            <a:r>
              <a:rPr lang="en-US" dirty="0" err="1"/>
              <a:t>Gulyás</a:t>
            </a:r>
            <a:r>
              <a:rPr lang="en-US" dirty="0"/>
              <a:t>, D. F. Some, N. </a:t>
            </a:r>
            <a:r>
              <a:rPr lang="en-US" dirty="0" err="1"/>
              <a:t>Bielova</a:t>
            </a:r>
            <a:r>
              <a:rPr lang="en-US" dirty="0"/>
              <a:t> and C. </a:t>
            </a:r>
            <a:r>
              <a:rPr lang="en-US" dirty="0" err="1"/>
              <a:t>Castelluccia</a:t>
            </a:r>
            <a:r>
              <a:rPr lang="en-US" dirty="0"/>
              <a:t>. To Extend or not to Extend: on the Uniqueness of Browser Extensions and Web Logins. WPES@ACM CCS 2018.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8FAD3-B344-3744-B8E7-65E2B31F353E}"/>
              </a:ext>
            </a:extLst>
          </p:cNvPr>
          <p:cNvSpPr/>
          <p:nvPr/>
        </p:nvSpPr>
        <p:spPr>
          <a:xfrm>
            <a:off x="8039296" y="1104037"/>
            <a:ext cx="38858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https://extensions.inrialpes.fr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42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84" y="59747"/>
            <a:ext cx="11792606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Combining extensions and other properties</a:t>
            </a:r>
          </a:p>
        </p:txBody>
      </p:sp>
      <p:pic>
        <p:nvPicPr>
          <p:cNvPr id="8" name="Picture 7" descr="output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38" y="1385310"/>
            <a:ext cx="6630341" cy="515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668076" y="5782581"/>
            <a:ext cx="398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try it out: </a:t>
            </a:r>
            <a:r>
              <a:rPr lang="en-US" dirty="0">
                <a:hlinkClick r:id="rId3"/>
              </a:rPr>
              <a:t>https://extensions.inrialpes.fr/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86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C2F0-D577-EE41-8892-BE9EDEFA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extensions users have?</a:t>
            </a:r>
          </a:p>
        </p:txBody>
      </p:sp>
      <p:pic>
        <p:nvPicPr>
          <p:cNvPr id="3" name="Picture 2" descr="plot">
            <a:extLst>
              <a:ext uri="{FF2B5EF4-FFF2-40B4-BE49-F238E27FC236}">
                <a16:creationId xmlns:a16="http://schemas.microsoft.com/office/drawing/2014/main" id="{06BE345E-BBB6-1441-A38E-3C37DA22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497012"/>
            <a:ext cx="9194800" cy="5041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46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F569-12F9-D443-9A0E-2641718F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9" y="199543"/>
            <a:ext cx="12011891" cy="1325563"/>
          </a:xfrm>
        </p:spPr>
        <p:txBody>
          <a:bodyPr>
            <a:normAutofit/>
          </a:bodyPr>
          <a:lstStyle/>
          <a:p>
            <a:r>
              <a:rPr lang="en-US" dirty="0"/>
              <a:t>Am I really unique if I use a few extensions?</a:t>
            </a:r>
          </a:p>
        </p:txBody>
      </p:sp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C0539D1C-9541-7B45-8B72-E8C13FAE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520"/>
            <a:ext cx="8509000" cy="4572000"/>
          </a:xfrm>
          <a:prstGeom prst="rect">
            <a:avLst/>
          </a:prstGeom>
        </p:spPr>
      </p:pic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499BF208-8B81-304E-B8D9-F0298297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776" y="1900713"/>
            <a:ext cx="5282224" cy="23706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8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617A58-6B44-4741-BA43-E10DC690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87757"/>
            <a:ext cx="10515600" cy="1325563"/>
          </a:xfrm>
        </p:spPr>
        <p:txBody>
          <a:bodyPr/>
          <a:lstStyle/>
          <a:p>
            <a:r>
              <a:rPr lang="en-US" dirty="0"/>
              <a:t>The dilemma of privacy extensions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20FD14-C1D2-8346-B3A4-A28E4B9F9FAC}"/>
              </a:ext>
            </a:extLst>
          </p:cNvPr>
          <p:cNvSpPr/>
          <p:nvPr/>
        </p:nvSpPr>
        <p:spPr>
          <a:xfrm>
            <a:off x="322384" y="1879267"/>
            <a:ext cx="45661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Privacy extensions block some trackers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Privacy extensions make a user more unique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the trade-off between privacy gain (some trackers are blocked) and privacy loss (user is more unique)?</a:t>
            </a:r>
          </a:p>
        </p:txBody>
      </p:sp>
      <p:pic>
        <p:nvPicPr>
          <p:cNvPr id="6" name="Picture 5" descr="plot">
            <a:extLst>
              <a:ext uri="{FF2B5EF4-FFF2-40B4-BE49-F238E27FC236}">
                <a16:creationId xmlns:a16="http://schemas.microsoft.com/office/drawing/2014/main" id="{5E422F43-09E2-F747-856B-F618F660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38" y="1442828"/>
            <a:ext cx="6793523" cy="5387966"/>
          </a:xfrm>
          <a:prstGeom prst="rect">
            <a:avLst/>
          </a:prstGeom>
        </p:spPr>
      </p:pic>
      <p:cxnSp>
        <p:nvCxnSpPr>
          <p:cNvPr id="10" name="Straight Arrow Connector 9" descr="arrow">
            <a:extLst>
              <a:ext uri="{FF2B5EF4-FFF2-40B4-BE49-F238E27FC236}">
                <a16:creationId xmlns:a16="http://schemas.microsoft.com/office/drawing/2014/main" id="{231DCBAE-11C9-554F-A624-0A0B4637004B}"/>
              </a:ext>
            </a:extLst>
          </p:cNvPr>
          <p:cNvCxnSpPr/>
          <p:nvPr/>
        </p:nvCxnSpPr>
        <p:spPr>
          <a:xfrm flipV="1">
            <a:off x="6858000" y="1920387"/>
            <a:ext cx="228600" cy="10338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38225F6-88CA-6048-A0CC-5A34E818C3AF}"/>
              </a:ext>
            </a:extLst>
          </p:cNvPr>
          <p:cNvSpPr/>
          <p:nvPr/>
        </p:nvSpPr>
        <p:spPr>
          <a:xfrm>
            <a:off x="6289907" y="1274056"/>
            <a:ext cx="3692293" cy="646331"/>
          </a:xfrm>
          <a:prstGeom prst="rect">
            <a:avLst/>
          </a:prstGeom>
          <a:ln>
            <a:solidFill>
              <a:srgbClr val="0D0EFF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protected (15 cookies accepted) </a:t>
            </a:r>
          </a:p>
          <a:p>
            <a:r>
              <a:rPr lang="en-US" dirty="0">
                <a:solidFill>
                  <a:srgbClr val="00B050"/>
                </a:solidFill>
              </a:rPr>
              <a:t>Harder to track (49.7%)</a:t>
            </a:r>
          </a:p>
        </p:txBody>
      </p:sp>
      <p:cxnSp>
        <p:nvCxnSpPr>
          <p:cNvPr id="12" name="Straight Arrow Connector 11" descr="arrow">
            <a:extLst>
              <a:ext uri="{FF2B5EF4-FFF2-40B4-BE49-F238E27FC236}">
                <a16:creationId xmlns:a16="http://schemas.microsoft.com/office/drawing/2014/main" id="{61643705-F703-7347-8FD0-09999FE9D762}"/>
              </a:ext>
            </a:extLst>
          </p:cNvPr>
          <p:cNvCxnSpPr/>
          <p:nvPr/>
        </p:nvCxnSpPr>
        <p:spPr>
          <a:xfrm flipH="1">
            <a:off x="4888523" y="6031523"/>
            <a:ext cx="6137031" cy="174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F83C56F-F753-CA42-A68C-759A1897D0A7}"/>
              </a:ext>
            </a:extLst>
          </p:cNvPr>
          <p:cNvSpPr/>
          <p:nvPr/>
        </p:nvSpPr>
        <p:spPr>
          <a:xfrm>
            <a:off x="1194435" y="5883305"/>
            <a:ext cx="3694088" cy="646331"/>
          </a:xfrm>
          <a:prstGeom prst="rect">
            <a:avLst/>
          </a:prstGeom>
          <a:ln>
            <a:solidFill>
              <a:srgbClr val="0D0EFF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More protected (3 cookies accepted) </a:t>
            </a:r>
          </a:p>
          <a:p>
            <a:r>
              <a:rPr lang="en-US" dirty="0">
                <a:solidFill>
                  <a:srgbClr val="FF0000"/>
                </a:solidFill>
              </a:rPr>
              <a:t>Easier to track (54.8%)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2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Hardware fingerprint</a:t>
            </a:r>
          </a:p>
        </p:txBody>
      </p:sp>
      <p:pic>
        <p:nvPicPr>
          <p:cNvPr id="8" name="Picture 7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496" y="342210"/>
            <a:ext cx="2564504" cy="2564504"/>
          </a:xfrm>
          <a:prstGeom prst="rect">
            <a:avLst/>
          </a:prstGeom>
        </p:spPr>
      </p:pic>
      <p:pic>
        <p:nvPicPr>
          <p:cNvPr id="9" name="Picture 8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822" y="716330"/>
            <a:ext cx="1673178" cy="1614235"/>
          </a:xfrm>
          <a:prstGeom prst="rect">
            <a:avLst/>
          </a:prstGeom>
        </p:spPr>
      </p:pic>
      <p:pic>
        <p:nvPicPr>
          <p:cNvPr id="10" name="Picture 9" descr="&quot;&quo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57" y="1523448"/>
            <a:ext cx="1062181" cy="1062181"/>
          </a:xfrm>
          <a:prstGeom prst="rect">
            <a:avLst/>
          </a:prstGeom>
        </p:spPr>
      </p:pic>
      <p:sp>
        <p:nvSpPr>
          <p:cNvPr id="11" name="&quot;No&quot; Symbol 10" descr="&quot;&quot;"/>
          <p:cNvSpPr/>
          <p:nvPr/>
        </p:nvSpPr>
        <p:spPr>
          <a:xfrm>
            <a:off x="3171257" y="1523447"/>
            <a:ext cx="1062181" cy="1062181"/>
          </a:xfrm>
          <a:prstGeom prst="noSmoking">
            <a:avLst>
              <a:gd name="adj" fmla="val 646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3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4" y="167957"/>
            <a:ext cx="11427372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Recap: Cookie respawning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827" y="1600202"/>
            <a:ext cx="7943193" cy="37135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Cookies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can </a:t>
            </a:r>
            <a:r>
              <a:rPr lang="en-US" sz="32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respawn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even if the user has deleted them</a:t>
            </a:r>
          </a:p>
          <a:p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80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HTML5 </a:t>
            </a:r>
            <a:r>
              <a:rPr lang="en-US" sz="2800" dirty="0" err="1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localStorage</a:t>
            </a:r>
            <a:r>
              <a:rPr lang="en-US" sz="280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(across sessions only)</a:t>
            </a:r>
          </a:p>
          <a:p>
            <a:pPr lvl="1"/>
            <a:r>
              <a:rPr lang="en-US" sz="280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Flash LSOs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(across sessions and web browsers) </a:t>
            </a:r>
          </a:p>
          <a:p>
            <a:pPr lvl="1"/>
            <a:r>
              <a:rPr lang="en-US" sz="280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HTTP headers: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Etag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LastModified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/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536" y="1493520"/>
            <a:ext cx="2693264" cy="3820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64B5C9-A92E-0E41-84C0-DD409BF720F7}"/>
              </a:ext>
            </a:extLst>
          </p:cNvPr>
          <p:cNvSpPr/>
          <p:nvPr/>
        </p:nvSpPr>
        <p:spPr>
          <a:xfrm>
            <a:off x="2035629" y="620035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en-US" sz="1600" dirty="0"/>
              <a:t>A. </a:t>
            </a:r>
            <a:r>
              <a:rPr lang="en-US" sz="1600" dirty="0" err="1"/>
              <a:t>Soltani</a:t>
            </a:r>
            <a:r>
              <a:rPr lang="en-US" sz="1600" dirty="0"/>
              <a:t> </a:t>
            </a:r>
            <a:r>
              <a:rPr lang="en-US" sz="1400" dirty="0">
                <a:hlinkClick r:id="rId3"/>
              </a:rPr>
              <a:t>http://ashkansoltani.org/2011/08/11/respawn-redux-flash-cookies/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18D50B-7BC2-2D41-8666-65620341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146712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Variation in hardware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EAD0B-F108-E848-850C-A2A3EF326785}"/>
              </a:ext>
            </a:extLst>
          </p:cNvPr>
          <p:cNvSpPr txBox="1"/>
          <p:nvPr/>
        </p:nvSpPr>
        <p:spPr>
          <a:xfrm>
            <a:off x="234462" y="1991514"/>
            <a:ext cx="35989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Exploit variation in the OS, and graphic card to track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 cards exposed by WebGL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audio stack by Audio-Context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CPU by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hardwareConcurrency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WebGL based fingerprinting">
            <a:extLst>
              <a:ext uri="{FF2B5EF4-FFF2-40B4-BE49-F238E27FC236}">
                <a16:creationId xmlns:a16="http://schemas.microsoft.com/office/drawing/2014/main" id="{8E7DC3A3-683C-C94B-9C0B-E9BAC20A6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90" y="1472275"/>
            <a:ext cx="8207710" cy="429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969C76-739C-B249-AE59-F38D6E32AB88}"/>
              </a:ext>
            </a:extLst>
          </p:cNvPr>
          <p:cNvSpPr/>
          <p:nvPr/>
        </p:nvSpPr>
        <p:spPr>
          <a:xfrm>
            <a:off x="8788146" y="487121"/>
            <a:ext cx="2742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uniquemachine.org</a:t>
            </a:r>
            <a:r>
              <a:rPr lang="en-US" dirty="0"/>
              <a:t>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B1B36A-71CC-DE46-B655-17E458769FC7}"/>
              </a:ext>
            </a:extLst>
          </p:cNvPr>
          <p:cNvSpPr/>
          <p:nvPr/>
        </p:nvSpPr>
        <p:spPr>
          <a:xfrm>
            <a:off x="234462" y="6033184"/>
            <a:ext cx="10808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(Cross-)Browser Fingerprinting via OS and Hardware Level Features. </a:t>
            </a:r>
            <a:r>
              <a:rPr lang="en-US" dirty="0" err="1"/>
              <a:t>Yinzhi</a:t>
            </a:r>
            <a:r>
              <a:rPr lang="en-US" dirty="0"/>
              <a:t> Cao, Song Li, Erik </a:t>
            </a:r>
            <a:r>
              <a:rPr lang="en-US" dirty="0" err="1"/>
              <a:t>Wijmans</a:t>
            </a:r>
            <a:r>
              <a:rPr lang="en-US" dirty="0"/>
              <a:t>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82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C443A-2095-1B49-A938-4371FA96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Tracking through battery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839B2-DF31-994E-9B14-1F0EBFE93271}"/>
              </a:ext>
            </a:extLst>
          </p:cNvPr>
          <p:cNvSpPr/>
          <p:nvPr/>
        </p:nvSpPr>
        <p:spPr>
          <a:xfrm>
            <a:off x="386303" y="193349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HTML5 Battery Status API: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Full capacity varies across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Current level also varies across users</a:t>
            </a:r>
          </a:p>
          <a:p>
            <a:endParaRPr lang="en-US" sz="2800" dirty="0"/>
          </a:p>
        </p:txBody>
      </p:sp>
      <p:pic>
        <p:nvPicPr>
          <p:cNvPr id="6" name="Picture 5" descr="plot">
            <a:extLst>
              <a:ext uri="{FF2B5EF4-FFF2-40B4-BE49-F238E27FC236}">
                <a16:creationId xmlns:a16="http://schemas.microsoft.com/office/drawing/2014/main" id="{3A5DDEC8-E218-2C45-B305-F091A5C7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51" y="1307611"/>
            <a:ext cx="5988549" cy="4583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F2AE7-631E-B545-B060-2248E8B13A97}"/>
              </a:ext>
            </a:extLst>
          </p:cNvPr>
          <p:cNvSpPr txBox="1"/>
          <p:nvPr/>
        </p:nvSpPr>
        <p:spPr>
          <a:xfrm>
            <a:off x="536719" y="4432617"/>
            <a:ext cx="4685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Firefox was only supporting this – now deprecates as of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8A7F-79C6-C642-9D87-D8412BB0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Tracking through motion sensors</a:t>
            </a:r>
            <a:endParaRPr lang="en-US" dirty="0"/>
          </a:p>
        </p:txBody>
      </p:sp>
      <p:sp>
        <p:nvSpPr>
          <p:cNvPr id="6" name="Google Shape;87;p17">
            <a:extLst>
              <a:ext uri="{FF2B5EF4-FFF2-40B4-BE49-F238E27FC236}">
                <a16:creationId xmlns:a16="http://schemas.microsoft.com/office/drawing/2014/main" id="{A479C3B1-FFBC-984D-B9B8-289DB9BA5A79}"/>
              </a:ext>
            </a:extLst>
          </p:cNvPr>
          <p:cNvSpPr txBox="1">
            <a:spLocks/>
          </p:cNvSpPr>
          <p:nvPr/>
        </p:nvSpPr>
        <p:spPr>
          <a:xfrm>
            <a:off x="538706" y="1719342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93056">
              <a:lnSpc>
                <a:spcPct val="115000"/>
              </a:lnSpc>
              <a:spcBef>
                <a:spcPts val="0"/>
              </a:spcBef>
              <a:buSzPts val="2590"/>
              <a:buFont typeface="Calibri"/>
              <a:buChar char="•"/>
            </a:pPr>
            <a:r>
              <a:rPr lang="en-US" sz="3200" dirty="0"/>
              <a:t>Touch Events</a:t>
            </a:r>
          </a:p>
          <a:p>
            <a:pPr indent="-393056">
              <a:lnSpc>
                <a:spcPct val="115000"/>
              </a:lnSpc>
              <a:spcBef>
                <a:spcPts val="0"/>
              </a:spcBef>
              <a:buSzPts val="2590"/>
              <a:buFont typeface="Calibri"/>
              <a:buChar char="•"/>
            </a:pPr>
            <a:r>
              <a:rPr lang="en-US" sz="3200" dirty="0"/>
              <a:t>Vibration</a:t>
            </a:r>
            <a:endParaRPr lang="en-US" sz="3200" dirty="0">
              <a:solidFill>
                <a:srgbClr val="CC0000"/>
              </a:solidFill>
            </a:endParaRPr>
          </a:p>
          <a:p>
            <a:pPr indent="-393056">
              <a:lnSpc>
                <a:spcPct val="115000"/>
              </a:lnSpc>
              <a:spcBef>
                <a:spcPts val="0"/>
              </a:spcBef>
              <a:buSzPts val="2590"/>
              <a:buFont typeface="Calibri"/>
              <a:buChar char="•"/>
            </a:pPr>
            <a:r>
              <a:rPr lang="en-US" sz="3200" dirty="0" err="1"/>
              <a:t>WebXR</a:t>
            </a:r>
            <a:r>
              <a:rPr lang="en-US" sz="3200" dirty="0"/>
              <a:t> (VR/AR support)</a:t>
            </a:r>
          </a:p>
          <a:p>
            <a:pPr indent="-393056">
              <a:lnSpc>
                <a:spcPct val="115000"/>
              </a:lnSpc>
              <a:spcBef>
                <a:spcPts val="0"/>
              </a:spcBef>
              <a:buSzPts val="2590"/>
              <a:buFont typeface="Calibri"/>
              <a:buChar char="•"/>
            </a:pPr>
            <a:r>
              <a:rPr lang="en-US" sz="3200" b="1" dirty="0"/>
              <a:t>Sensors</a:t>
            </a:r>
            <a:endParaRPr lang="en-US" sz="3733" dirty="0"/>
          </a:p>
          <a:p>
            <a:pPr lvl="1" indent="-369560">
              <a:lnSpc>
                <a:spcPct val="115000"/>
              </a:lnSpc>
              <a:spcBef>
                <a:spcPts val="0"/>
              </a:spcBef>
              <a:buSzPts val="2220"/>
              <a:buFont typeface="Calibri"/>
              <a:buChar char="•"/>
            </a:pPr>
            <a:r>
              <a:rPr lang="en-US" b="1" dirty="0"/>
              <a:t>Orientation</a:t>
            </a:r>
          </a:p>
          <a:p>
            <a:pPr lvl="1" indent="-369560">
              <a:lnSpc>
                <a:spcPct val="115000"/>
              </a:lnSpc>
              <a:spcBef>
                <a:spcPts val="0"/>
              </a:spcBef>
              <a:buSzPts val="2220"/>
              <a:buFont typeface="Calibri"/>
              <a:buChar char="•"/>
            </a:pPr>
            <a:r>
              <a:rPr lang="en-US" b="1" dirty="0"/>
              <a:t>Motion</a:t>
            </a:r>
            <a:endParaRPr lang="en-US" sz="2667" dirty="0"/>
          </a:p>
          <a:p>
            <a:pPr lvl="1" indent="-369560">
              <a:lnSpc>
                <a:spcPct val="115000"/>
              </a:lnSpc>
              <a:spcBef>
                <a:spcPts val="0"/>
              </a:spcBef>
              <a:buSzPts val="2220"/>
              <a:buFont typeface="Calibri"/>
              <a:buChar char="•"/>
            </a:pPr>
            <a:r>
              <a:rPr lang="en-US" b="1" dirty="0"/>
              <a:t>Ambient Light</a:t>
            </a:r>
            <a:endParaRPr lang="en-US" sz="2667" dirty="0"/>
          </a:p>
          <a:p>
            <a:pPr lvl="1" indent="-369560">
              <a:lnSpc>
                <a:spcPct val="115000"/>
              </a:lnSpc>
              <a:spcBef>
                <a:spcPts val="0"/>
              </a:spcBef>
              <a:buSzPts val="2220"/>
              <a:buFont typeface="Calibri"/>
              <a:buChar char="•"/>
            </a:pPr>
            <a:r>
              <a:rPr lang="en-US" b="1" dirty="0"/>
              <a:t>Proximity</a:t>
            </a:r>
            <a:endParaRPr lang="en-US" dirty="0"/>
          </a:p>
        </p:txBody>
      </p:sp>
      <p:pic>
        <p:nvPicPr>
          <p:cNvPr id="7" name="Google Shape;88;p17" descr="code segment">
            <a:extLst>
              <a:ext uri="{FF2B5EF4-FFF2-40B4-BE49-F238E27FC236}">
                <a16:creationId xmlns:a16="http://schemas.microsoft.com/office/drawing/2014/main" id="{96112511-6D7C-9042-A345-1BD810F1F1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1574" t="-3641" r="-2679" b="-2821"/>
          <a:stretch/>
        </p:blipFill>
        <p:spPr>
          <a:xfrm>
            <a:off x="5137525" y="2004872"/>
            <a:ext cx="6946149" cy="38671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76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29CF-9783-9A4E-B4EA-239229C9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APIs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28594" indent="-228594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Orientation</a:t>
            </a:r>
            <a:endParaRPr dirty="0"/>
          </a:p>
          <a:p>
            <a:pPr marL="685783" lvl="1" indent="-228594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Orientation about the X, Y, Z axis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lnSpc>
                <a:spcPct val="80000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</a:t>
            </a:r>
            <a:endParaRPr dirty="0"/>
          </a:p>
          <a:p>
            <a:pPr marL="685783" lvl="1" indent="-228594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Accelerometer (m/s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685783" lvl="1" indent="-228594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Accelerometer w/o gravity</a:t>
            </a:r>
            <a:r>
              <a:rPr lang="en-US" dirty="0"/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(m/s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783" lvl="1" indent="-228594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Gyroscope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(°/s)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lnSpc>
                <a:spcPct val="80000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 light</a:t>
            </a:r>
            <a:endParaRPr dirty="0"/>
          </a:p>
          <a:p>
            <a:pPr marL="685783" lvl="1" indent="-228594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sensor</a:t>
            </a:r>
            <a:r>
              <a:rPr lang="en-US" dirty="0"/>
              <a:t> (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lux)</a:t>
            </a:r>
            <a:endParaRPr dirty="0"/>
          </a:p>
          <a:p>
            <a:pPr marL="228594" indent="-228594">
              <a:lnSpc>
                <a:spcPct val="80000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Proximity</a:t>
            </a:r>
            <a:endParaRPr dirty="0"/>
          </a:p>
          <a:p>
            <a:pPr marL="685783" lvl="1" indent="-228594"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Proximity sensor</a:t>
            </a:r>
            <a:r>
              <a:rPr lang="en-US" dirty="0"/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(cm)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783" lvl="1" indent="-76198">
              <a:lnSpc>
                <a:spcPct val="80000"/>
              </a:lnSpc>
              <a:spcAft>
                <a:spcPts val="210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8" descr="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5600" y="861012"/>
            <a:ext cx="1828800" cy="16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ables">
            <a:extLst>
              <a:ext uri="{FF2B5EF4-FFF2-40B4-BE49-F238E27FC236}">
                <a16:creationId xmlns:a16="http://schemas.microsoft.com/office/drawing/2014/main" id="{10916662-CED3-A24E-BA5C-CF559BDBE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62" y="2340103"/>
            <a:ext cx="1884927" cy="3331941"/>
          </a:xfrm>
          <a:prstGeom prst="rect">
            <a:avLst/>
          </a:prstGeom>
        </p:spPr>
      </p:pic>
      <p:pic>
        <p:nvPicPr>
          <p:cNvPr id="7" name="Picture 6" descr="tables">
            <a:extLst>
              <a:ext uri="{FF2B5EF4-FFF2-40B4-BE49-F238E27FC236}">
                <a16:creationId xmlns:a16="http://schemas.microsoft.com/office/drawing/2014/main" id="{CEDA2D48-B2F3-0747-962E-F5273E075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925" y="2777662"/>
            <a:ext cx="3696787" cy="28943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38107-61FB-B54A-A52E-F37413C1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66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C509-A5EA-5142-8C0A-E5CB177B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r>
              <a:rPr lang="en-US" dirty="0"/>
              <a:t>No Permissions for Sensor APIs</a:t>
            </a:r>
          </a:p>
        </p:txBody>
      </p:sp>
      <p:sp>
        <p:nvSpPr>
          <p:cNvPr id="103" name="Google Shape;103;p19"/>
          <p:cNvSpPr txBox="1"/>
          <p:nvPr/>
        </p:nvSpPr>
        <p:spPr>
          <a:xfrm>
            <a:off x="609600" y="1948022"/>
            <a:ext cx="6705600" cy="269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indent="-431789"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to any web page </a:t>
            </a:r>
            <a:r>
              <a:rPr lang="en-US" sz="3200" b="1" i="1" dirty="0">
                <a:latin typeface="Calibri"/>
                <a:ea typeface="Calibri"/>
                <a:cs typeface="Calibri"/>
                <a:sym typeface="Calibri"/>
              </a:rPr>
              <a:t>without </a:t>
            </a: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permission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/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31789">
              <a:buClr>
                <a:schemeClr val="dk1"/>
              </a:buClr>
              <a:buSzPct val="100000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it! https://</a:t>
            </a: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sensor-</a:t>
            </a:r>
            <a:r>
              <a:rPr lang="en-US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js.xyz</a:t>
            </a: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/demo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9" descr="device motion sensor reading"/>
          <p:cNvPicPr preferRelativeResize="0"/>
          <p:nvPr/>
        </p:nvPicPr>
        <p:blipFill rotWithShape="1">
          <a:blip r:embed="rId3">
            <a:alphaModFix/>
          </a:blip>
          <a:srcRect l="3953" t="3707" r="4100"/>
          <a:stretch/>
        </p:blipFill>
        <p:spPr>
          <a:xfrm>
            <a:off x="9059985" y="921002"/>
            <a:ext cx="2917075" cy="54353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1AC92-4464-3D49-9628-3629E75B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79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D437B-3F1C-5447-9D59-A21E6F54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53" y="57134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Setup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99424D-7667-2145-9CD1-7DF08A76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57" y="1312859"/>
            <a:ext cx="81045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u="sng" dirty="0"/>
              <a:t>Attack Scenario:</a:t>
            </a:r>
            <a:r>
              <a:rPr lang="en-US" sz="2400" dirty="0"/>
              <a:t> Fingerprint smartphones via </a:t>
            </a:r>
            <a:r>
              <a:rPr lang="en-US" sz="2400" dirty="0">
                <a:solidFill>
                  <a:srgbClr val="FF0000"/>
                </a:solidFill>
              </a:rPr>
              <a:t>accelerometers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FF0000"/>
                </a:solidFill>
              </a:rPr>
              <a:t> gyroscopes</a:t>
            </a:r>
            <a:endParaRPr lang="en-US" sz="2400" u="sng" dirty="0"/>
          </a:p>
        </p:txBody>
      </p:sp>
      <p:pic>
        <p:nvPicPr>
          <p:cNvPr id="7" name="Picture 6" descr="phone">
            <a:extLst>
              <a:ext uri="{FF2B5EF4-FFF2-40B4-BE49-F238E27FC236}">
                <a16:creationId xmlns:a16="http://schemas.microsoft.com/office/drawing/2014/main" id="{FB0E56F3-FD68-3D45-89A6-4BF8E8BE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3" y="2425516"/>
            <a:ext cx="1948615" cy="2104504"/>
          </a:xfrm>
          <a:prstGeom prst="rect">
            <a:avLst/>
          </a:prstGeom>
        </p:spPr>
      </p:pic>
      <p:sp>
        <p:nvSpPr>
          <p:cNvPr id="20" name="Right Arrow 19" descr="arrow">
            <a:extLst>
              <a:ext uri="{FF2B5EF4-FFF2-40B4-BE49-F238E27FC236}">
                <a16:creationId xmlns:a16="http://schemas.microsoft.com/office/drawing/2014/main" id="{DD87D817-F7B7-D24B-97EB-9FA19C946FF0}"/>
              </a:ext>
            </a:extLst>
          </p:cNvPr>
          <p:cNvSpPr/>
          <p:nvPr/>
        </p:nvSpPr>
        <p:spPr>
          <a:xfrm>
            <a:off x="1806268" y="3381945"/>
            <a:ext cx="1126768" cy="2558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/>
          </a:p>
        </p:txBody>
      </p:sp>
      <p:grpSp>
        <p:nvGrpSpPr>
          <p:cNvPr id="21" name="Group 20" descr="browsers">
            <a:extLst>
              <a:ext uri="{FF2B5EF4-FFF2-40B4-BE49-F238E27FC236}">
                <a16:creationId xmlns:a16="http://schemas.microsoft.com/office/drawing/2014/main" id="{73C2D3B9-6B27-3C46-B55E-554E42A422E5}"/>
              </a:ext>
            </a:extLst>
          </p:cNvPr>
          <p:cNvGrpSpPr/>
          <p:nvPr/>
        </p:nvGrpSpPr>
        <p:grpSpPr>
          <a:xfrm>
            <a:off x="1806268" y="3040899"/>
            <a:ext cx="1126768" cy="280350"/>
            <a:chOff x="2822711" y="2765917"/>
            <a:chExt cx="1678430" cy="450389"/>
          </a:xfrm>
        </p:grpSpPr>
        <p:pic>
          <p:nvPicPr>
            <p:cNvPr id="22" name="Picture 21" descr="&quot;&quot;">
              <a:extLst>
                <a:ext uri="{FF2B5EF4-FFF2-40B4-BE49-F238E27FC236}">
                  <a16:creationId xmlns:a16="http://schemas.microsoft.com/office/drawing/2014/main" id="{E4BCC2A4-D475-C94A-9768-38AE0160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711" y="2789715"/>
              <a:ext cx="404567" cy="404567"/>
            </a:xfrm>
            <a:prstGeom prst="rect">
              <a:avLst/>
            </a:prstGeom>
          </p:spPr>
        </p:pic>
        <p:pic>
          <p:nvPicPr>
            <p:cNvPr id="23" name="Picture 22" descr="&quot;&quot;">
              <a:extLst>
                <a:ext uri="{FF2B5EF4-FFF2-40B4-BE49-F238E27FC236}">
                  <a16:creationId xmlns:a16="http://schemas.microsoft.com/office/drawing/2014/main" id="{5A45F9B4-BBF8-FC4E-B446-00E77D5E2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308" y="2785490"/>
              <a:ext cx="430816" cy="430816"/>
            </a:xfrm>
            <a:prstGeom prst="rect">
              <a:avLst/>
            </a:prstGeom>
          </p:spPr>
        </p:pic>
        <p:pic>
          <p:nvPicPr>
            <p:cNvPr id="24" name="Picture 23" descr="&quot;&quot;">
              <a:extLst>
                <a:ext uri="{FF2B5EF4-FFF2-40B4-BE49-F238E27FC236}">
                  <a16:creationId xmlns:a16="http://schemas.microsoft.com/office/drawing/2014/main" id="{53DC7569-39CB-2043-80CF-DA6B24253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8189" y="2836137"/>
              <a:ext cx="372952" cy="362426"/>
            </a:xfrm>
            <a:prstGeom prst="rect">
              <a:avLst/>
            </a:prstGeom>
          </p:spPr>
        </p:pic>
        <p:pic>
          <p:nvPicPr>
            <p:cNvPr id="25" name="Picture 24" descr="&quot;&quot;">
              <a:extLst>
                <a:ext uri="{FF2B5EF4-FFF2-40B4-BE49-F238E27FC236}">
                  <a16:creationId xmlns:a16="http://schemas.microsoft.com/office/drawing/2014/main" id="{44A9B0AD-25EF-FE4D-9CC0-7B2823CE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722" y="2765917"/>
              <a:ext cx="439450" cy="439450"/>
            </a:xfrm>
            <a:prstGeom prst="rect">
              <a:avLst/>
            </a:prstGeom>
          </p:spPr>
        </p:pic>
      </p:grpSp>
      <p:grpSp>
        <p:nvGrpSpPr>
          <p:cNvPr id="12" name="Group 11" descr="phone">
            <a:extLst>
              <a:ext uri="{FF2B5EF4-FFF2-40B4-BE49-F238E27FC236}">
                <a16:creationId xmlns:a16="http://schemas.microsoft.com/office/drawing/2014/main" id="{F49792A7-4015-2A48-BA13-08FEDD92509A}"/>
              </a:ext>
            </a:extLst>
          </p:cNvPr>
          <p:cNvGrpSpPr/>
          <p:nvPr/>
        </p:nvGrpSpPr>
        <p:grpSpPr>
          <a:xfrm>
            <a:off x="3088694" y="2515854"/>
            <a:ext cx="966559" cy="1969991"/>
            <a:chOff x="3435024" y="2427168"/>
            <a:chExt cx="1288745" cy="2626655"/>
          </a:xfrm>
        </p:grpSpPr>
        <p:pic>
          <p:nvPicPr>
            <p:cNvPr id="13" name="Picture 12" descr="phone">
              <a:extLst>
                <a:ext uri="{FF2B5EF4-FFF2-40B4-BE49-F238E27FC236}">
                  <a16:creationId xmlns:a16="http://schemas.microsoft.com/office/drawing/2014/main" id="{559FF5D7-2E58-D349-9B20-035F64C35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5024" y="2427168"/>
              <a:ext cx="1288745" cy="26266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6CD8E8-91C0-A045-BC39-E9C9367C4EEF}"/>
                </a:ext>
              </a:extLst>
            </p:cNvPr>
            <p:cNvSpPr/>
            <p:nvPr/>
          </p:nvSpPr>
          <p:spPr>
            <a:xfrm>
              <a:off x="3512574" y="2843074"/>
              <a:ext cx="1109711" cy="26031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8" name="Picture 7" descr="sensor">
            <a:extLst>
              <a:ext uri="{FF2B5EF4-FFF2-40B4-BE49-F238E27FC236}">
                <a16:creationId xmlns:a16="http://schemas.microsoft.com/office/drawing/2014/main" id="{7D3B9552-2D8E-E94C-AFE6-1661BE9E0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253" y="3615199"/>
            <a:ext cx="793195" cy="764087"/>
          </a:xfrm>
          <a:prstGeom prst="rect">
            <a:avLst/>
          </a:prstGeom>
        </p:spPr>
      </p:pic>
      <p:grpSp>
        <p:nvGrpSpPr>
          <p:cNvPr id="9" name="Group 8" descr="attacker">
            <a:extLst>
              <a:ext uri="{FF2B5EF4-FFF2-40B4-BE49-F238E27FC236}">
                <a16:creationId xmlns:a16="http://schemas.microsoft.com/office/drawing/2014/main" id="{1C8E81FA-BD09-0C4D-91C8-C6F355796850}"/>
              </a:ext>
            </a:extLst>
          </p:cNvPr>
          <p:cNvGrpSpPr/>
          <p:nvPr/>
        </p:nvGrpSpPr>
        <p:grpSpPr>
          <a:xfrm>
            <a:off x="4108312" y="2702658"/>
            <a:ext cx="724019" cy="611783"/>
            <a:chOff x="5521609" y="3033242"/>
            <a:chExt cx="965358" cy="815711"/>
          </a:xfrm>
        </p:grpSpPr>
        <p:pic>
          <p:nvPicPr>
            <p:cNvPr id="10" name="Picture 6" descr="http://www.nationofchange.org/sites/default/files/Spy.png">
              <a:extLst>
                <a:ext uri="{FF2B5EF4-FFF2-40B4-BE49-F238E27FC236}">
                  <a16:creationId xmlns:a16="http://schemas.microsoft.com/office/drawing/2014/main" id="{0A1A9384-8A97-9746-95D7-75D283237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5206" y="3033242"/>
              <a:ext cx="671761" cy="815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JS">
              <a:extLst>
                <a:ext uri="{FF2B5EF4-FFF2-40B4-BE49-F238E27FC236}">
                  <a16:creationId xmlns:a16="http://schemas.microsoft.com/office/drawing/2014/main" id="{6340E443-7289-8945-86CC-A9BD202C8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1609" y="3193562"/>
              <a:ext cx="592609" cy="643293"/>
            </a:xfrm>
            <a:prstGeom prst="rect">
              <a:avLst/>
            </a:prstGeom>
          </p:spPr>
        </p:pic>
      </p:grpSp>
      <p:pic>
        <p:nvPicPr>
          <p:cNvPr id="15" name="Picture 14" descr="sensor readings">
            <a:extLst>
              <a:ext uri="{FF2B5EF4-FFF2-40B4-BE49-F238E27FC236}">
                <a16:creationId xmlns:a16="http://schemas.microsoft.com/office/drawing/2014/main" id="{2206DC0C-8216-AD49-8F9E-6CE5B741DA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21" y="3020454"/>
            <a:ext cx="754632" cy="386618"/>
          </a:xfrm>
          <a:prstGeom prst="rect">
            <a:avLst/>
          </a:prstGeom>
        </p:spPr>
      </p:pic>
      <p:sp>
        <p:nvSpPr>
          <p:cNvPr id="26" name="Right Arrow 25" descr="arrow">
            <a:extLst>
              <a:ext uri="{FF2B5EF4-FFF2-40B4-BE49-F238E27FC236}">
                <a16:creationId xmlns:a16="http://schemas.microsoft.com/office/drawing/2014/main" id="{7F20C780-C742-BA4E-9795-F62019285104}"/>
              </a:ext>
            </a:extLst>
          </p:cNvPr>
          <p:cNvSpPr/>
          <p:nvPr/>
        </p:nvSpPr>
        <p:spPr>
          <a:xfrm>
            <a:off x="5033824" y="3359344"/>
            <a:ext cx="1126768" cy="2558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/>
          </a:p>
        </p:txBody>
      </p:sp>
      <p:grpSp>
        <p:nvGrpSpPr>
          <p:cNvPr id="16" name="Group 15" descr="sensor readings">
            <a:extLst>
              <a:ext uri="{FF2B5EF4-FFF2-40B4-BE49-F238E27FC236}">
                <a16:creationId xmlns:a16="http://schemas.microsoft.com/office/drawing/2014/main" id="{E2DFC35D-DE35-2D41-B12D-4EF1FA0CCE45}"/>
              </a:ext>
            </a:extLst>
          </p:cNvPr>
          <p:cNvGrpSpPr/>
          <p:nvPr/>
        </p:nvGrpSpPr>
        <p:grpSpPr>
          <a:xfrm>
            <a:off x="6327412" y="3092643"/>
            <a:ext cx="1444714" cy="951472"/>
            <a:chOff x="2807365" y="2078347"/>
            <a:chExt cx="1926285" cy="1268629"/>
          </a:xfrm>
        </p:grpSpPr>
        <p:pic>
          <p:nvPicPr>
            <p:cNvPr id="17" name="Picture 16" descr="Screen Shot 2015-11-23 at 5.54.20 AM.png">
              <a:extLst>
                <a:ext uri="{FF2B5EF4-FFF2-40B4-BE49-F238E27FC236}">
                  <a16:creationId xmlns:a16="http://schemas.microsoft.com/office/drawing/2014/main" id="{555951C7-98BE-FA46-B8D5-059B17B81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365" y="2276012"/>
              <a:ext cx="1926285" cy="643730"/>
            </a:xfrm>
            <a:prstGeom prst="rect">
              <a:avLst/>
            </a:prstGeom>
          </p:spPr>
        </p:pic>
        <p:pic>
          <p:nvPicPr>
            <p:cNvPr id="18" name="Picture 17" descr="Screen Shot 2015-11-23 at 5.57.06 AM.png">
              <a:extLst>
                <a:ext uri="{FF2B5EF4-FFF2-40B4-BE49-F238E27FC236}">
                  <a16:creationId xmlns:a16="http://schemas.microsoft.com/office/drawing/2014/main" id="{917559A6-B84D-9A42-BBBC-2DA746267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479" y="2617149"/>
              <a:ext cx="1833814" cy="729827"/>
            </a:xfrm>
            <a:prstGeom prst="rect">
              <a:avLst/>
            </a:prstGeom>
          </p:spPr>
        </p:pic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8C4F7D89-A441-7E4C-8499-F77AE11BB57E}"/>
                </a:ext>
              </a:extLst>
            </p:cNvPr>
            <p:cNvSpPr/>
            <p:nvPr/>
          </p:nvSpPr>
          <p:spPr>
            <a:xfrm>
              <a:off x="2967750" y="2078347"/>
              <a:ext cx="1573204" cy="1134139"/>
            </a:xfrm>
            <a:prstGeom prst="can">
              <a:avLst/>
            </a:prstGeom>
            <a:solidFill>
              <a:srgbClr val="77ABEC">
                <a:alpha val="16863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7" name="Picture 26" descr="screenshot of webpage">
            <a:extLst>
              <a:ext uri="{FF2B5EF4-FFF2-40B4-BE49-F238E27FC236}">
                <a16:creationId xmlns:a16="http://schemas.microsoft.com/office/drawing/2014/main" id="{77DF1923-46C7-0340-9B56-BE68EE9F51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7467" y="1225771"/>
            <a:ext cx="2730484" cy="48466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53B03-3677-6E4F-A2BC-A645E6A6758F}"/>
              </a:ext>
            </a:extLst>
          </p:cNvPr>
          <p:cNvSpPr/>
          <p:nvPr/>
        </p:nvSpPr>
        <p:spPr>
          <a:xfrm>
            <a:off x="2217788" y="514346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Designed a web page to collect motion sensor readings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Collect ten 5-second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Capture sensor streams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</a:t>
            </a:r>
          </a:p>
        </p:txBody>
      </p:sp>
      <p:sp>
        <p:nvSpPr>
          <p:cNvPr id="21" name="Can 20" descr="sensor readings"/>
          <p:cNvSpPr/>
          <p:nvPr/>
        </p:nvSpPr>
        <p:spPr>
          <a:xfrm>
            <a:off x="2993557" y="1748575"/>
            <a:ext cx="1747777" cy="1238491"/>
          </a:xfrm>
          <a:prstGeom prst="can">
            <a:avLst/>
          </a:prstGeom>
          <a:solidFill>
            <a:srgbClr val="77ABEC">
              <a:alpha val="16863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ensor reading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1417638"/>
            <a:ext cx="2946400" cy="1039906"/>
          </a:xfrm>
          <a:prstGeom prst="rect">
            <a:avLst/>
          </a:prstGeom>
        </p:spPr>
      </p:pic>
      <p:pic>
        <p:nvPicPr>
          <p:cNvPr id="6" name="Picture 5" descr="sensor reading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6" y="1982107"/>
            <a:ext cx="2798234" cy="1199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4517" y="3234265"/>
            <a:ext cx="159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traces</a:t>
            </a:r>
          </a:p>
        </p:txBody>
      </p:sp>
      <p:sp>
        <p:nvSpPr>
          <p:cNvPr id="11" name="Right Arrow 10" descr="arrow"/>
          <p:cNvSpPr/>
          <p:nvPr/>
        </p:nvSpPr>
        <p:spPr>
          <a:xfrm>
            <a:off x="6148917" y="1982107"/>
            <a:ext cx="1682750" cy="6743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6148918" y="1576917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307917" y="1407056"/>
            <a:ext cx="814916" cy="3628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mean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07917" y="1922311"/>
            <a:ext cx="814916" cy="3628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var</a:t>
            </a:r>
            <a:endParaRPr lang="en-US" sz="16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307917" y="2457545"/>
            <a:ext cx="814916" cy="3628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power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22547" y="2595552"/>
            <a:ext cx="636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...</a:t>
            </a:r>
          </a:p>
        </p:txBody>
      </p:sp>
      <p:sp>
        <p:nvSpPr>
          <p:cNvPr id="14" name="Down Arrow 13" descr="arrow"/>
          <p:cNvSpPr/>
          <p:nvPr/>
        </p:nvSpPr>
        <p:spPr>
          <a:xfrm>
            <a:off x="8422547" y="3778250"/>
            <a:ext cx="636788" cy="10033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831667" y="5005916"/>
            <a:ext cx="1693334" cy="7937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classifier</a:t>
            </a:r>
          </a:p>
        </p:txBody>
      </p:sp>
      <p:sp>
        <p:nvSpPr>
          <p:cNvPr id="18" name="Left-Right-Up Arrow 17" descr="arrow"/>
          <p:cNvSpPr/>
          <p:nvPr/>
        </p:nvSpPr>
        <p:spPr>
          <a:xfrm rot="10800000">
            <a:off x="5863167" y="5196417"/>
            <a:ext cx="1640416" cy="730250"/>
          </a:xfrm>
          <a:prstGeom prst="leftRightUpArrow">
            <a:avLst>
              <a:gd name="adj1" fmla="val 25000"/>
              <a:gd name="adj2" fmla="val 1920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ensor reading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0" y="4769935"/>
            <a:ext cx="23622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63950" y="440060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 trace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02556" y="6223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Identify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BEC5D-DB89-4145-B30C-5CCC877A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6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8" grpId="0" animBg="1"/>
      <p:bldP spid="9" grpId="0" animBg="1"/>
      <p:bldP spid="10" grpId="0" animBg="1"/>
      <p:bldP spid="13" grpId="0"/>
      <p:bldP spid="14" grpId="0" animBg="1"/>
      <p:bldP spid="15" grpId="0" animBg="1"/>
      <p:bldP spid="18" grpId="0" animBg="1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Fingerprinting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Recruit users through email survey and Mechanical Turk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Capture ten 5-second samples in both on-desk and in-hand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294 on-desk samples and 256 in-hand</a:t>
            </a:r>
          </a:p>
        </p:txBody>
      </p:sp>
      <p:graphicFrame>
        <p:nvGraphicFramePr>
          <p:cNvPr id="5" name="Content Placeholder 4" descr="result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0644805"/>
              </p:ext>
            </p:extLst>
          </p:nvPr>
        </p:nvGraphicFramePr>
        <p:xfrm>
          <a:off x="6629400" y="2726147"/>
          <a:ext cx="40386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Hand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24801" y="1773382"/>
            <a:ext cx="10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F3A49-2C27-044E-A636-466F8CB51A23}"/>
              </a:ext>
            </a:extLst>
          </p:cNvPr>
          <p:cNvSpPr/>
          <p:nvPr/>
        </p:nvSpPr>
        <p:spPr>
          <a:xfrm>
            <a:off x="838200" y="5837066"/>
            <a:ext cx="9812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Verdana" panose="020B0604030504040204" pitchFamily="34" charset="0"/>
              </a:rPr>
              <a:t>Tracking Mobile Web Users Through Motion Sensors: Attacks and Defenses. Anupam Das, Nikita Borisov and Matthew Caesar. </a:t>
            </a:r>
            <a:r>
              <a:rPr lang="en-US" i="1" dirty="0">
                <a:solidFill>
                  <a:srgbClr val="212529"/>
                </a:solidFill>
                <a:latin typeface="Verdana" panose="020B0604030504040204" pitchFamily="34" charset="0"/>
              </a:rPr>
              <a:t>Network and Distributed System Security Symposium (NDSS)</a:t>
            </a:r>
            <a:r>
              <a:rPr lang="en-US" dirty="0">
                <a:solidFill>
                  <a:srgbClr val="212529"/>
                </a:solidFill>
                <a:latin typeface="Verdana" panose="020B0604030504040204" pitchFamily="34" charset="0"/>
              </a:rPr>
              <a:t>, 2016.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2A2D2-09B3-1545-8635-3203DF29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7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763" y="16583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Mixing</a:t>
            </a:r>
          </a:p>
        </p:txBody>
      </p:sp>
      <p:pic>
        <p:nvPicPr>
          <p:cNvPr id="6" name="Picture 5" descr="phone posit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49" y="1491394"/>
            <a:ext cx="1049455" cy="16892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6067" y="336884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samples</a:t>
            </a:r>
          </a:p>
        </p:txBody>
      </p:sp>
      <p:pic>
        <p:nvPicPr>
          <p:cNvPr id="10" name="Picture 9" descr="phone posi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271" y="1491394"/>
            <a:ext cx="1410788" cy="16892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88346" y="3368844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samples</a:t>
            </a:r>
          </a:p>
        </p:txBody>
      </p:sp>
      <p:pic>
        <p:nvPicPr>
          <p:cNvPr id="13" name="Picture 12" descr="phone posit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28" y="1491394"/>
            <a:ext cx="1049455" cy="16892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36046" y="336884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samples</a:t>
            </a:r>
          </a:p>
        </p:txBody>
      </p:sp>
      <p:pic>
        <p:nvPicPr>
          <p:cNvPr id="15" name="Picture 14" descr="phone posi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249" y="1491394"/>
            <a:ext cx="1410788" cy="16892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83746" y="336884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samples</a:t>
            </a:r>
          </a:p>
        </p:txBody>
      </p:sp>
      <p:sp>
        <p:nvSpPr>
          <p:cNvPr id="19" name="Down Arrow 18" descr="arrow"/>
          <p:cNvSpPr/>
          <p:nvPr/>
        </p:nvSpPr>
        <p:spPr>
          <a:xfrm rot="19278938">
            <a:off x="2840585" y="3624234"/>
            <a:ext cx="671249" cy="13349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 descr="arrow"/>
          <p:cNvSpPr/>
          <p:nvPr/>
        </p:nvSpPr>
        <p:spPr>
          <a:xfrm rot="2451317">
            <a:off x="5799450" y="3671647"/>
            <a:ext cx="671249" cy="12561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gnetic Disk 17"/>
          <p:cNvSpPr/>
          <p:nvPr/>
        </p:nvSpPr>
        <p:spPr>
          <a:xfrm>
            <a:off x="3689684" y="4735630"/>
            <a:ext cx="1780674" cy="1463040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 Samples</a:t>
            </a:r>
          </a:p>
        </p:txBody>
      </p:sp>
      <p:sp>
        <p:nvSpPr>
          <p:cNvPr id="24" name="Right Arrow 23" descr="arrow"/>
          <p:cNvSpPr/>
          <p:nvPr/>
        </p:nvSpPr>
        <p:spPr>
          <a:xfrm>
            <a:off x="5855369" y="5216893"/>
            <a:ext cx="1241659" cy="6545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96857" y="5871412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  <a:p>
            <a:r>
              <a:rPr lang="en-US" dirty="0"/>
              <a:t>Split</a:t>
            </a:r>
          </a:p>
        </p:txBody>
      </p:sp>
      <p:sp>
        <p:nvSpPr>
          <p:cNvPr id="22" name="Magnetic Disk 21"/>
          <p:cNvSpPr/>
          <p:nvPr/>
        </p:nvSpPr>
        <p:spPr>
          <a:xfrm>
            <a:off x="7295653" y="4441061"/>
            <a:ext cx="1033408" cy="88171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23" name="Magnetic Disk 22"/>
          <p:cNvSpPr/>
          <p:nvPr/>
        </p:nvSpPr>
        <p:spPr>
          <a:xfrm>
            <a:off x="7293492" y="5757815"/>
            <a:ext cx="1033408" cy="881710"/>
          </a:xfrm>
          <a:prstGeom prst="flowChartMagneticDisk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3C737-A344-9947-87B3-E5754299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12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59" y="36706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Splitting</a:t>
            </a:r>
          </a:p>
        </p:txBody>
      </p:sp>
      <p:pic>
        <p:nvPicPr>
          <p:cNvPr id="6" name="Picture 5" descr="phone posit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49" y="1491394"/>
            <a:ext cx="1049455" cy="16892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6067" y="336884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samples</a:t>
            </a:r>
          </a:p>
        </p:txBody>
      </p:sp>
      <p:pic>
        <p:nvPicPr>
          <p:cNvPr id="10" name="Picture 9" descr="phone posi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271" y="1491394"/>
            <a:ext cx="1410788" cy="16892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88346" y="3368844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samples</a:t>
            </a:r>
          </a:p>
        </p:txBody>
      </p:sp>
      <p:pic>
        <p:nvPicPr>
          <p:cNvPr id="13" name="Picture 12" descr="phone posit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28" y="1491394"/>
            <a:ext cx="1049455" cy="16892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36046" y="336884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samples</a:t>
            </a:r>
          </a:p>
        </p:txBody>
      </p:sp>
      <p:pic>
        <p:nvPicPr>
          <p:cNvPr id="15" name="Picture 14" descr="phone posi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249" y="1491394"/>
            <a:ext cx="1410788" cy="16892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83746" y="336884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samples</a:t>
            </a:r>
          </a:p>
        </p:txBody>
      </p:sp>
      <p:sp>
        <p:nvSpPr>
          <p:cNvPr id="19" name="Down Arrow 18" descr="arrow"/>
          <p:cNvSpPr/>
          <p:nvPr/>
        </p:nvSpPr>
        <p:spPr>
          <a:xfrm>
            <a:off x="2441413" y="3773594"/>
            <a:ext cx="671249" cy="13349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agnetic Disk 21"/>
          <p:cNvSpPr/>
          <p:nvPr/>
        </p:nvSpPr>
        <p:spPr>
          <a:xfrm>
            <a:off x="2202971" y="5430556"/>
            <a:ext cx="1033408" cy="88171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21" name="Down Arrow 20" descr="arrow"/>
          <p:cNvSpPr/>
          <p:nvPr/>
        </p:nvSpPr>
        <p:spPr>
          <a:xfrm>
            <a:off x="6957868" y="3852358"/>
            <a:ext cx="671249" cy="12561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agnetic Disk 22"/>
          <p:cNvSpPr/>
          <p:nvPr/>
        </p:nvSpPr>
        <p:spPr>
          <a:xfrm>
            <a:off x="6786974" y="5430556"/>
            <a:ext cx="1033408" cy="881710"/>
          </a:xfrm>
          <a:prstGeom prst="flowChartMagneticDisk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graphicFrame>
        <p:nvGraphicFramePr>
          <p:cNvPr id="20" name="Content Placeholder 4" descr="arrow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325488"/>
              </p:ext>
            </p:extLst>
          </p:nvPr>
        </p:nvGraphicFramePr>
        <p:xfrm>
          <a:off x="6250437" y="2145349"/>
          <a:ext cx="4038600" cy="3952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Hand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Across</a:t>
                      </a:r>
                      <a:r>
                        <a:rPr lang="en-US" baseline="0" dirty="0"/>
                        <a:t> Sessions (RF)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45%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More features (RF)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Voting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6463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CE97-361D-2848-8735-BD1A71C7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718" y="24484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Yet digital stalking is possible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718" y="174037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What if you could track users without the need of cookies or any other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stateful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client-side identifier?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Hidden from users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Hard to block/opt-out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Web-based device fingerprinting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Certain attributes of your browser environment can be used to accurately track you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These attributes, when combined, create a quite unique fingerprint of your system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245" y="112952"/>
            <a:ext cx="1793943" cy="1304686"/>
          </a:xfrm>
          <a:prstGeom prst="rect">
            <a:avLst/>
          </a:prstGeom>
        </p:spPr>
      </p:pic>
      <p:pic>
        <p:nvPicPr>
          <p:cNvPr id="7" name="Picture 6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550" y="2545799"/>
            <a:ext cx="1360055" cy="1312143"/>
          </a:xfrm>
          <a:prstGeom prst="rect">
            <a:avLst/>
          </a:prstGeom>
        </p:spPr>
      </p:pic>
      <p:pic>
        <p:nvPicPr>
          <p:cNvPr id="8" name="Picture 7" descr="&quot;&quo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007" y="3050978"/>
            <a:ext cx="1062181" cy="1062181"/>
          </a:xfrm>
          <a:prstGeom prst="rect">
            <a:avLst/>
          </a:prstGeom>
        </p:spPr>
      </p:pic>
      <p:sp>
        <p:nvSpPr>
          <p:cNvPr id="9" name="&quot;No&quot; Symbol 8" descr="&quot;&quot;"/>
          <p:cNvSpPr/>
          <p:nvPr/>
        </p:nvSpPr>
        <p:spPr>
          <a:xfrm>
            <a:off x="9396007" y="3050977"/>
            <a:ext cx="1062181" cy="1062181"/>
          </a:xfrm>
          <a:prstGeom prst="noSmoking">
            <a:avLst>
              <a:gd name="adj" fmla="val 646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2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E2844-1E0A-3C44-9756-2F33834D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BD165-E582-4547-87DC-9E405E42EE48}"/>
              </a:ext>
            </a:extLst>
          </p:cNvPr>
          <p:cNvSpPr txBox="1"/>
          <p:nvPr/>
        </p:nvSpPr>
        <p:spPr>
          <a:xfrm>
            <a:off x="1019909" y="2551837"/>
            <a:ext cx="10937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Many ways to track users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As new APIs appear the threat increases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Every bit of information helps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Need to limit or control how information is retrieved.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22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D3C1-2378-2A41-A7B5-A1E57062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Logistics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5154" y="2280672"/>
            <a:ext cx="111614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Home work 2 due Sept. 21 @11:59pm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951" y="17593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Device Fingerprinting</a:t>
            </a:r>
          </a:p>
        </p:txBody>
      </p:sp>
      <p:pic>
        <p:nvPicPr>
          <p:cNvPr id="8" name="Picture 7" descr="news head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31" y="1365086"/>
            <a:ext cx="6593341" cy="152965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 descr="&quot;&quot;"/>
          <p:cNvGrpSpPr/>
          <p:nvPr/>
        </p:nvGrpSpPr>
        <p:grpSpPr>
          <a:xfrm>
            <a:off x="2676631" y="3069609"/>
            <a:ext cx="5709682" cy="1231106"/>
            <a:chOff x="2513236" y="3785944"/>
            <a:chExt cx="5709682" cy="1231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513236" y="3785944"/>
                  <a:ext cx="5363437" cy="12311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0" b="0" i="1" smtClean="0">
                            <a:latin typeface="Cambria Math" charset="0"/>
                          </a:rPr>
                          <m:t>h</m:t>
                        </m:r>
                        <m:r>
                          <a:rPr lang="en-US" sz="80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ctrlP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0" b="0" i="1" smtClean="0">
                                <a:latin typeface="Cambria Math" charset="0"/>
                              </a:rPr>
                              <m:t>      </m:t>
                            </m:r>
                          </m:e>
                        </m:d>
                        <m:r>
                          <a:rPr lang="en-US" sz="8000" b="0" i="1" smtClean="0">
                            <a:latin typeface="Cambria Math" charset="0"/>
                          </a:rPr>
                          <m:t>=</m:t>
                        </m:r>
                      </m:oMath>
                    </m:oMathPara>
                  </a14:m>
                  <a:endParaRPr lang="en-US" sz="8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236" y="3785944"/>
                  <a:ext cx="5363437" cy="123110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 descr="compute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8320" y="4064693"/>
              <a:ext cx="1186333" cy="735824"/>
            </a:xfrm>
            <a:prstGeom prst="rect">
              <a:avLst/>
            </a:prstGeom>
          </p:spPr>
        </p:pic>
        <p:pic>
          <p:nvPicPr>
            <p:cNvPr id="12" name="Picture 11" descr="fingerprint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0424" y="3842833"/>
              <a:ext cx="692494" cy="1077811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9148538" y="3423552"/>
            <a:ext cx="21470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Stateless</a:t>
            </a:r>
            <a:endParaRPr lang="en-US" sz="7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fingerprint can be used as unique identifi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139" y="4711262"/>
            <a:ext cx="4869817" cy="1298618"/>
          </a:xfrm>
          <a:prstGeom prst="rect">
            <a:avLst/>
          </a:prstGeom>
        </p:spPr>
      </p:pic>
      <p:pic>
        <p:nvPicPr>
          <p:cNvPr id="15" name="Picture 14" descr="block cooki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3139" y="4691430"/>
            <a:ext cx="1338282" cy="133828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 txBox="1">
            <a:spLocks/>
          </p:cNvSpPr>
          <p:nvPr/>
        </p:nvSpPr>
        <p:spPr>
          <a:xfrm>
            <a:off x="1467102" y="1348976"/>
            <a:ext cx="6573253" cy="36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How are device fingerprints created?</a:t>
            </a:r>
          </a:p>
        </p:txBody>
      </p:sp>
      <p:grpSp>
        <p:nvGrpSpPr>
          <p:cNvPr id="15" name="Group 14" descr="determining fingerprint"/>
          <p:cNvGrpSpPr/>
          <p:nvPr/>
        </p:nvGrpSpPr>
        <p:grpSpPr>
          <a:xfrm>
            <a:off x="2834390" y="4879022"/>
            <a:ext cx="6406816" cy="1477328"/>
            <a:chOff x="2513236" y="3785944"/>
            <a:chExt cx="6406816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513236" y="3785944"/>
                  <a:ext cx="5363437" cy="14773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600" b="0" i="1" smtClean="0">
                            <a:latin typeface="Cambria Math" charset="0"/>
                          </a:rPr>
                          <m:t>h</m:t>
                        </m:r>
                        <m:r>
                          <a:rPr lang="en-US" sz="96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ctrlP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600" b="0" i="1" smtClean="0">
                                <a:latin typeface="Cambria Math" charset="0"/>
                              </a:rPr>
                              <m:t>      </m:t>
                            </m:r>
                          </m:e>
                        </m:d>
                        <m:r>
                          <a:rPr lang="en-US" sz="9600" b="0" i="1" smtClean="0">
                            <a:latin typeface="Cambria Math" charset="0"/>
                          </a:rPr>
                          <m:t>=</m:t>
                        </m:r>
                      </m:oMath>
                    </m:oMathPara>
                  </a14:m>
                  <a:endParaRPr lang="en-US" sz="96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236" y="3785944"/>
                  <a:ext cx="5363437" cy="14773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 descr="compute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1053" y="4038695"/>
              <a:ext cx="1703213" cy="1056419"/>
            </a:xfrm>
            <a:prstGeom prst="rect">
              <a:avLst/>
            </a:prstGeom>
          </p:spPr>
        </p:pic>
        <p:pic>
          <p:nvPicPr>
            <p:cNvPr id="18" name="Picture 17" descr="fingerprint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95651" y="3805416"/>
              <a:ext cx="924401" cy="1438756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1506055" y="2083582"/>
            <a:ext cx="1877028" cy="9546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Network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IP address</a:t>
            </a:r>
          </a:p>
          <a:p>
            <a:pPr algn="ctr"/>
            <a:r>
              <a:rPr lang="en-US" dirty="0"/>
              <a:t>RTT</a:t>
            </a:r>
          </a:p>
        </p:txBody>
      </p:sp>
      <p:cxnSp>
        <p:nvCxnSpPr>
          <p:cNvPr id="19" name="Straight Arrow Connector 18" descr="arrow&#10;"/>
          <p:cNvCxnSpPr/>
          <p:nvPr/>
        </p:nvCxnSpPr>
        <p:spPr>
          <a:xfrm>
            <a:off x="2546697" y="3148860"/>
            <a:ext cx="2126955" cy="178415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9801" y="3908100"/>
            <a:ext cx="251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/>
              <a:t>IP: 71.61.178.35</a:t>
            </a:r>
            <a:endParaRPr lang="en-US" sz="24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854116" y="2080331"/>
            <a:ext cx="1877028" cy="95658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Browser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User agent</a:t>
            </a:r>
          </a:p>
          <a:p>
            <a:pPr algn="ctr"/>
            <a:r>
              <a:rPr lang="en-US" dirty="0"/>
              <a:t>Extensions</a:t>
            </a:r>
          </a:p>
        </p:txBody>
      </p:sp>
      <p:cxnSp>
        <p:nvCxnSpPr>
          <p:cNvPr id="23" name="Straight Arrow Connector 22" descr="arrow&#10;"/>
          <p:cNvCxnSpPr/>
          <p:nvPr/>
        </p:nvCxnSpPr>
        <p:spPr>
          <a:xfrm>
            <a:off x="4792630" y="3172043"/>
            <a:ext cx="406256" cy="167869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user-ag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414" y="3352760"/>
            <a:ext cx="3518992" cy="187980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202177" y="2100586"/>
            <a:ext cx="1877028" cy="95658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/>
              <a:t>Fonts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TCP/IP response</a:t>
            </a:r>
          </a:p>
        </p:txBody>
      </p:sp>
      <p:cxnSp>
        <p:nvCxnSpPr>
          <p:cNvPr id="36" name="Straight Arrow Connector 35" descr="arrow&#10;"/>
          <p:cNvCxnSpPr/>
          <p:nvPr/>
        </p:nvCxnSpPr>
        <p:spPr>
          <a:xfrm flipH="1">
            <a:off x="5655287" y="3129309"/>
            <a:ext cx="1382148" cy="174971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font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130" y="3275256"/>
            <a:ext cx="1005199" cy="1657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8550238" y="2100585"/>
            <a:ext cx="1877028" cy="95658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Hardware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/>
              <a:t>Screen size</a:t>
            </a:r>
          </a:p>
          <a:p>
            <a:pPr algn="ctr"/>
            <a:r>
              <a:rPr lang="en-US" dirty="0"/>
              <a:t>Clock</a:t>
            </a:r>
          </a:p>
        </p:txBody>
      </p:sp>
      <p:cxnSp>
        <p:nvCxnSpPr>
          <p:cNvPr id="37" name="Straight Arrow Connector 36" descr="arrow&#10;"/>
          <p:cNvCxnSpPr/>
          <p:nvPr/>
        </p:nvCxnSpPr>
        <p:spPr>
          <a:xfrm flipH="1">
            <a:off x="6012881" y="3148860"/>
            <a:ext cx="3397267" cy="178415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table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8019" y="3253437"/>
            <a:ext cx="1184862" cy="16538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200788" y="3955437"/>
            <a:ext cx="36622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rgbClr val="0033CC"/>
                </a:solidFill>
                <a:hlinkClick r:id="rId10"/>
              </a:rPr>
              <a:t>https://panopticlick.eff.org/</a:t>
            </a:r>
            <a:endParaRPr lang="en-US" sz="2400" u="sng" dirty="0">
              <a:solidFill>
                <a:srgbClr val="0033CC"/>
              </a:solidFill>
            </a:endParaRPr>
          </a:p>
          <a:p>
            <a:r>
              <a:rPr lang="en-US" sz="2400" u="sng" dirty="0">
                <a:solidFill>
                  <a:srgbClr val="0033CC"/>
                </a:solidFill>
                <a:hlinkClick r:id="rId11"/>
              </a:rPr>
              <a:t>https://amiunique.org/</a:t>
            </a:r>
            <a:endParaRPr lang="en-US" sz="2400" u="sng" dirty="0">
              <a:solidFill>
                <a:srgbClr val="0033C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B5206-22C3-B345-BAB1-7756A690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059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Device fingerprinting techniques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7D8D-75D8-5240-B352-F509E1B9F4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7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" grpId="0" animBg="1"/>
      <p:bldP spid="21" grpId="0"/>
      <p:bldP spid="21" grpId="1"/>
      <p:bldP spid="8" grpId="0" animBg="1"/>
      <p:bldP spid="9" grpId="0" animBg="1"/>
      <p:bldP spid="10" grpId="0" animBg="1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Browser fingerprint</a:t>
            </a:r>
          </a:p>
        </p:txBody>
      </p:sp>
      <p:pic>
        <p:nvPicPr>
          <p:cNvPr id="8" name="Picture 7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496" y="342210"/>
            <a:ext cx="2564504" cy="2564504"/>
          </a:xfrm>
          <a:prstGeom prst="rect">
            <a:avLst/>
          </a:prstGeom>
        </p:spPr>
      </p:pic>
      <p:pic>
        <p:nvPicPr>
          <p:cNvPr id="9" name="Picture 8" descr="&quot;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822" y="716330"/>
            <a:ext cx="1673178" cy="1614235"/>
          </a:xfrm>
          <a:prstGeom prst="rect">
            <a:avLst/>
          </a:prstGeom>
        </p:spPr>
      </p:pic>
      <p:pic>
        <p:nvPicPr>
          <p:cNvPr id="10" name="Picture 9" descr="&quot;&quo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57" y="1523448"/>
            <a:ext cx="1062181" cy="1062181"/>
          </a:xfrm>
          <a:prstGeom prst="rect">
            <a:avLst/>
          </a:prstGeom>
        </p:spPr>
      </p:pic>
      <p:sp>
        <p:nvSpPr>
          <p:cNvPr id="11" name="&quot;No&quot; Symbol 10" descr="&quot;&quot;"/>
          <p:cNvSpPr/>
          <p:nvPr/>
        </p:nvSpPr>
        <p:spPr>
          <a:xfrm>
            <a:off x="3171257" y="1523447"/>
            <a:ext cx="1062181" cy="1062181"/>
          </a:xfrm>
          <a:prstGeom prst="noSmoking">
            <a:avLst>
              <a:gd name="adj" fmla="val 646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C793-E0F8-A342-88A7-9FA416F8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and web browsers</a:t>
            </a:r>
          </a:p>
        </p:txBody>
      </p:sp>
      <p:pic>
        <p:nvPicPr>
          <p:cNvPr id="6" name="Picture 5" descr="how web browsers work">
            <a:extLst>
              <a:ext uri="{FF2B5EF4-FFF2-40B4-BE49-F238E27FC236}">
                <a16:creationId xmlns:a16="http://schemas.microsoft.com/office/drawing/2014/main" id="{1AF8F28B-F685-8245-9521-07EDE569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497012"/>
            <a:ext cx="10655300" cy="5041900"/>
          </a:xfrm>
          <a:prstGeom prst="rect">
            <a:avLst/>
          </a:prstGeom>
        </p:spPr>
      </p:pic>
      <p:grpSp>
        <p:nvGrpSpPr>
          <p:cNvPr id="12" name="Group 11" descr="different browsers">
            <a:extLst>
              <a:ext uri="{FF2B5EF4-FFF2-40B4-BE49-F238E27FC236}">
                <a16:creationId xmlns:a16="http://schemas.microsoft.com/office/drawing/2014/main" id="{1056DA5F-A153-8B44-ABF6-EDA7B58063AD}"/>
              </a:ext>
            </a:extLst>
          </p:cNvPr>
          <p:cNvGrpSpPr/>
          <p:nvPr/>
        </p:nvGrpSpPr>
        <p:grpSpPr>
          <a:xfrm>
            <a:off x="3693499" y="4350067"/>
            <a:ext cx="1216603" cy="604314"/>
            <a:chOff x="3693499" y="4350067"/>
            <a:chExt cx="1216603" cy="604314"/>
          </a:xfrm>
        </p:grpSpPr>
        <p:pic>
          <p:nvPicPr>
            <p:cNvPr id="8" name="Picture 7" descr="&quot;&quot;">
              <a:extLst>
                <a:ext uri="{FF2B5EF4-FFF2-40B4-BE49-F238E27FC236}">
                  <a16:creationId xmlns:a16="http://schemas.microsoft.com/office/drawing/2014/main" id="{729BA5B3-8396-5248-A707-079096790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5788" y="4350067"/>
              <a:ext cx="604314" cy="60431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10913-850E-B64F-8980-259FDB0DFC0A}"/>
                </a:ext>
              </a:extLst>
            </p:cNvPr>
            <p:cNvSpPr txBox="1"/>
            <p:nvPr/>
          </p:nvSpPr>
          <p:spPr>
            <a:xfrm>
              <a:off x="3693499" y="4467558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 am</a:t>
              </a:r>
            </a:p>
          </p:txBody>
        </p:sp>
      </p:grpSp>
      <p:grpSp>
        <p:nvGrpSpPr>
          <p:cNvPr id="13" name="Group 12" descr="different browsers">
            <a:extLst>
              <a:ext uri="{FF2B5EF4-FFF2-40B4-BE49-F238E27FC236}">
                <a16:creationId xmlns:a16="http://schemas.microsoft.com/office/drawing/2014/main" id="{75907D57-892D-674A-A282-9103627B08F6}"/>
              </a:ext>
            </a:extLst>
          </p:cNvPr>
          <p:cNvGrpSpPr/>
          <p:nvPr/>
        </p:nvGrpSpPr>
        <p:grpSpPr>
          <a:xfrm>
            <a:off x="3693499" y="2983489"/>
            <a:ext cx="1159854" cy="551240"/>
            <a:chOff x="3693499" y="2983489"/>
            <a:chExt cx="1159854" cy="551240"/>
          </a:xfrm>
        </p:grpSpPr>
        <p:pic>
          <p:nvPicPr>
            <p:cNvPr id="7" name="Picture 6" descr="&quot;&quot;">
              <a:extLst>
                <a:ext uri="{FF2B5EF4-FFF2-40B4-BE49-F238E27FC236}">
                  <a16:creationId xmlns:a16="http://schemas.microsoft.com/office/drawing/2014/main" id="{992F60F4-9F50-A548-8548-DDFB6CEB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5788" y="2983489"/>
              <a:ext cx="547565" cy="5512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B9324-CC35-C64F-BFA9-B03F47AB4745}"/>
                </a:ext>
              </a:extLst>
            </p:cNvPr>
            <p:cNvSpPr txBox="1"/>
            <p:nvPr/>
          </p:nvSpPr>
          <p:spPr>
            <a:xfrm>
              <a:off x="3693499" y="3074443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 am</a:t>
              </a:r>
            </a:p>
          </p:txBody>
        </p:sp>
      </p:grpSp>
      <p:grpSp>
        <p:nvGrpSpPr>
          <p:cNvPr id="20" name="Group 19" descr="&quot;&quot;">
            <a:extLst>
              <a:ext uri="{FF2B5EF4-FFF2-40B4-BE49-F238E27FC236}">
                <a16:creationId xmlns:a16="http://schemas.microsoft.com/office/drawing/2014/main" id="{ABBB9DA9-5A3E-E44E-B4C5-E9474DFD45E9}"/>
              </a:ext>
            </a:extLst>
          </p:cNvPr>
          <p:cNvGrpSpPr/>
          <p:nvPr/>
        </p:nvGrpSpPr>
        <p:grpSpPr>
          <a:xfrm>
            <a:off x="1018443" y="1592839"/>
            <a:ext cx="1390650" cy="1390650"/>
            <a:chOff x="1018443" y="1592839"/>
            <a:chExt cx="1390650" cy="1390650"/>
          </a:xfrm>
        </p:grpSpPr>
        <p:pic>
          <p:nvPicPr>
            <p:cNvPr id="14" name="Picture 13" descr="Netscape browser">
              <a:extLst>
                <a:ext uri="{FF2B5EF4-FFF2-40B4-BE49-F238E27FC236}">
                  <a16:creationId xmlns:a16="http://schemas.microsoft.com/office/drawing/2014/main" id="{9C9AB128-0D48-7547-A9E8-315D12EC0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443" y="1592839"/>
              <a:ext cx="1390650" cy="1390650"/>
            </a:xfrm>
            <a:prstGeom prst="rect">
              <a:avLst/>
            </a:prstGeom>
          </p:spPr>
        </p:pic>
        <p:pic>
          <p:nvPicPr>
            <p:cNvPr id="15" name="Picture 14" descr="Netscape browser">
              <a:extLst>
                <a:ext uri="{FF2B5EF4-FFF2-40B4-BE49-F238E27FC236}">
                  <a16:creationId xmlns:a16="http://schemas.microsoft.com/office/drawing/2014/main" id="{BF14AEBA-2FD6-9849-B562-B7203F617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985" y="1878589"/>
              <a:ext cx="547565" cy="551240"/>
            </a:xfrm>
            <a:prstGeom prst="rect">
              <a:avLst/>
            </a:prstGeom>
          </p:spPr>
        </p:pic>
      </p:grpSp>
      <p:grpSp>
        <p:nvGrpSpPr>
          <p:cNvPr id="19" name="Group 18" descr="&quot;&quot;">
            <a:extLst>
              <a:ext uri="{FF2B5EF4-FFF2-40B4-BE49-F238E27FC236}">
                <a16:creationId xmlns:a16="http://schemas.microsoft.com/office/drawing/2014/main" id="{150F43F3-F9F3-A845-A66D-692378255E9E}"/>
              </a:ext>
            </a:extLst>
          </p:cNvPr>
          <p:cNvGrpSpPr/>
          <p:nvPr/>
        </p:nvGrpSpPr>
        <p:grpSpPr>
          <a:xfrm>
            <a:off x="1043527" y="4836890"/>
            <a:ext cx="1390650" cy="1390650"/>
            <a:chOff x="1043527" y="4836890"/>
            <a:chExt cx="1390650" cy="1390650"/>
          </a:xfrm>
        </p:grpSpPr>
        <p:pic>
          <p:nvPicPr>
            <p:cNvPr id="16" name="Picture 15" descr="internet explorer">
              <a:extLst>
                <a:ext uri="{FF2B5EF4-FFF2-40B4-BE49-F238E27FC236}">
                  <a16:creationId xmlns:a16="http://schemas.microsoft.com/office/drawing/2014/main" id="{2C2C3515-784C-0A4B-AF08-CA025BCCA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527" y="4836890"/>
              <a:ext cx="1390650" cy="1390650"/>
            </a:xfrm>
            <a:prstGeom prst="rect">
              <a:avLst/>
            </a:prstGeom>
          </p:spPr>
        </p:pic>
        <p:pic>
          <p:nvPicPr>
            <p:cNvPr id="17" name="Picture 16" descr="internet explorer">
              <a:extLst>
                <a:ext uri="{FF2B5EF4-FFF2-40B4-BE49-F238E27FC236}">
                  <a16:creationId xmlns:a16="http://schemas.microsoft.com/office/drawing/2014/main" id="{5B6B939E-93B0-064B-B07C-840352AC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236" y="5131317"/>
              <a:ext cx="604314" cy="604314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54258-CE08-234F-BAB9-C3483919A89D}"/>
              </a:ext>
            </a:extLst>
          </p:cNvPr>
          <p:cNvSpPr/>
          <p:nvPr/>
        </p:nvSpPr>
        <p:spPr>
          <a:xfrm>
            <a:off x="2232106" y="2769843"/>
            <a:ext cx="1743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 User agent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47AF7-551E-5C48-8764-A7D8B8DF5BF7}"/>
              </a:ext>
            </a:extLst>
          </p:cNvPr>
          <p:cNvSpPr/>
          <p:nvPr/>
        </p:nvSpPr>
        <p:spPr>
          <a:xfrm>
            <a:off x="2899854" y="5281255"/>
            <a:ext cx="4665785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Browsers send device-specific information to servers to improve user experience on the web.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16879</TotalTime>
  <Words>2224</Words>
  <Application>Microsoft Macintosh PowerPoint</Application>
  <PresentationFormat>Widescreen</PresentationFormat>
  <Paragraphs>465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Abadi MT Condensed Light</vt:lpstr>
      <vt:lpstr>Andale Mono</vt:lpstr>
      <vt:lpstr>Arial</vt:lpstr>
      <vt:lpstr>Calibri</vt:lpstr>
      <vt:lpstr>Cambria Math</vt:lpstr>
      <vt:lpstr>Courier</vt:lpstr>
      <vt:lpstr>Courier New</vt:lpstr>
      <vt:lpstr>Helvetica Neue</vt:lpstr>
      <vt:lpstr>Verdana</vt:lpstr>
      <vt:lpstr>Wingdings</vt:lpstr>
      <vt:lpstr>Office Theme</vt:lpstr>
      <vt:lpstr>CSC 533: Privacy in the Digital Age (Fall 2020)  Lecture 9: Stateless Online Tracking </vt:lpstr>
      <vt:lpstr>Goals for today</vt:lpstr>
      <vt:lpstr>Recap: Cookie based tracking</vt:lpstr>
      <vt:lpstr>Recap: Cookie respawning</vt:lpstr>
      <vt:lpstr>Yet digital stalking is possible</vt:lpstr>
      <vt:lpstr>Device Fingerprinting</vt:lpstr>
      <vt:lpstr>Device fingerprinting techniques</vt:lpstr>
      <vt:lpstr>Browser fingerprint</vt:lpstr>
      <vt:lpstr>Internet and web browsers</vt:lpstr>
      <vt:lpstr>The Web has evolved</vt:lpstr>
      <vt:lpstr>Example of a browser fingerprint</vt:lpstr>
      <vt:lpstr>Definition of browser fingerprint</vt:lpstr>
      <vt:lpstr>How can browser fingerprint identify us?</vt:lpstr>
      <vt:lpstr>Browser fingerprinting used for tracking</vt:lpstr>
      <vt:lpstr>Comparison of the emoji on different devices and OSs</vt:lpstr>
      <vt:lpstr>Canvas fingerprint</vt:lpstr>
      <vt:lpstr>Real-world studies</vt:lpstr>
      <vt:lpstr>Panopticlick</vt:lpstr>
      <vt:lpstr>Am I Unique</vt:lpstr>
      <vt:lpstr>Metric for computing uniqueness</vt:lpstr>
      <vt:lpstr>Comparing Panopticlick and AmIUnique</vt:lpstr>
      <vt:lpstr>Comparing based on platforms</vt:lpstr>
      <vt:lpstr>Comparing based on browsers and JS</vt:lpstr>
      <vt:lpstr>Summary</vt:lpstr>
      <vt:lpstr>Very hard to opt-out</vt:lpstr>
      <vt:lpstr>How effective is fingerprinting at large scale?</vt:lpstr>
      <vt:lpstr>What if fingerprints change over time?</vt:lpstr>
      <vt:lpstr>Using ML to link fingerprints</vt:lpstr>
      <vt:lpstr>Extension fingerprint</vt:lpstr>
      <vt:lpstr>Many extensions out there</vt:lpstr>
      <vt:lpstr>Fingerprinting users by their  Browser extensions</vt:lpstr>
      <vt:lpstr>Browser Plugins vs Extensions</vt:lpstr>
      <vt:lpstr>Browser extension detection</vt:lpstr>
      <vt:lpstr>Browser extension study</vt:lpstr>
      <vt:lpstr>Combining extensions and other properties</vt:lpstr>
      <vt:lpstr>How many extensions users have?</vt:lpstr>
      <vt:lpstr>Am I really unique if I use a few extensions?</vt:lpstr>
      <vt:lpstr>The dilemma of privacy extensions</vt:lpstr>
      <vt:lpstr>Hardware fingerprint</vt:lpstr>
      <vt:lpstr>Variation in hardware </vt:lpstr>
      <vt:lpstr>Tracking through battery level</vt:lpstr>
      <vt:lpstr>Tracking through motion sensors</vt:lpstr>
      <vt:lpstr>Sensor APIs</vt:lpstr>
      <vt:lpstr>No Permissions for Sensor APIs</vt:lpstr>
      <vt:lpstr>Setup</vt:lpstr>
      <vt:lpstr>Technique</vt:lpstr>
      <vt:lpstr>Fingerprinting Performance</vt:lpstr>
      <vt:lpstr>Session Mixing</vt:lpstr>
      <vt:lpstr>Session Splitting</vt:lpstr>
      <vt:lpstr>Conclusion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425</cp:revision>
  <cp:lastPrinted>2019-01-22T14:52:46Z</cp:lastPrinted>
  <dcterms:created xsi:type="dcterms:W3CDTF">2019-01-03T13:29:27Z</dcterms:created>
  <dcterms:modified xsi:type="dcterms:W3CDTF">2020-09-10T13:57:38Z</dcterms:modified>
</cp:coreProperties>
</file>